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8"/>
  </p:notesMasterIdLst>
  <p:sldIdLst>
    <p:sldId id="326" r:id="rId3"/>
    <p:sldId id="371" r:id="rId4"/>
    <p:sldId id="364" r:id="rId5"/>
    <p:sldId id="365" r:id="rId6"/>
    <p:sldId id="366" r:id="rId7"/>
    <p:sldId id="367" r:id="rId8"/>
    <p:sldId id="368" r:id="rId9"/>
    <p:sldId id="360" r:id="rId10"/>
    <p:sldId id="343" r:id="rId11"/>
    <p:sldId id="340" r:id="rId12"/>
    <p:sldId id="342" r:id="rId13"/>
    <p:sldId id="359" r:id="rId14"/>
    <p:sldId id="353" r:id="rId15"/>
    <p:sldId id="356" r:id="rId16"/>
    <p:sldId id="327" r:id="rId17"/>
    <p:sldId id="330" r:id="rId18"/>
    <p:sldId id="295" r:id="rId19"/>
    <p:sldId id="299" r:id="rId20"/>
    <p:sldId id="314" r:id="rId21"/>
    <p:sldId id="313" r:id="rId22"/>
    <p:sldId id="319" r:id="rId23"/>
    <p:sldId id="357" r:id="rId24"/>
    <p:sldId id="354" r:id="rId25"/>
    <p:sldId id="351" r:id="rId26"/>
    <p:sldId id="352" r:id="rId27"/>
    <p:sldId id="315" r:id="rId28"/>
    <p:sldId id="350" r:id="rId29"/>
    <p:sldId id="372" r:id="rId30"/>
    <p:sldId id="361" r:id="rId31"/>
    <p:sldId id="362" r:id="rId32"/>
    <p:sldId id="363" r:id="rId33"/>
    <p:sldId id="373" r:id="rId34"/>
    <p:sldId id="369" r:id="rId35"/>
    <p:sldId id="370" r:id="rId36"/>
    <p:sldId id="355" r:id="rId3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95C86-125D-4B0E-9CFC-14A38AEC0A07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1116B-6A9E-45AC-AC41-743EF9E0E4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447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1116B-6A9E-45AC-AC41-743EF9E0E48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180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369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61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517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169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587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78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268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482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7927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66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7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3993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0014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8975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5387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27.01.2016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47CEA-9FBA-4433-BF06-AB105C388D6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13887" y="1369219"/>
            <a:ext cx="8287352" cy="3359192"/>
          </a:xfrm>
        </p:spPr>
        <p:txBody>
          <a:bodyPr>
            <a:noAutofit/>
          </a:bodyPr>
          <a:lstStyle>
            <a:lvl1pPr>
              <a:defRPr sz="1800">
                <a:latin typeface="+mn-lt"/>
                <a:cs typeface="Arial" panose="020B0604020202020204" pitchFamily="34" charset="0"/>
              </a:defRPr>
            </a:lvl1pPr>
            <a:lvl2pPr>
              <a:defRPr sz="1700">
                <a:latin typeface="+mn-lt"/>
                <a:cs typeface="Arial" panose="020B0604020202020204" pitchFamily="34" charset="0"/>
              </a:defRPr>
            </a:lvl2pPr>
            <a:lvl3pPr>
              <a:defRPr>
                <a:latin typeface="+mn-lt"/>
                <a:cs typeface="Arial" panose="020B0604020202020204" pitchFamily="34" charset="0"/>
              </a:defRPr>
            </a:lvl3pPr>
            <a:lvl4pPr>
              <a:defRPr>
                <a:latin typeface="+mn-lt"/>
                <a:cs typeface="Arial" panose="020B0604020202020204" pitchFamily="34" charset="0"/>
              </a:defRPr>
            </a:lvl4pPr>
            <a:lvl5pPr>
              <a:defRPr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01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960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00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95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957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71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261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06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178F2-393B-4612-97AF-B6DE8A204AEC}" type="datetimeFigureOut">
              <a:rPr lang="ru-RU" smtClean="0"/>
              <a:pPr/>
              <a:t>05.09.2018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86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05.09.2018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94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94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5989" y="2040699"/>
            <a:ext cx="8280920" cy="1102519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реализации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персонифицированной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модели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повышения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квалификации</a:t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2016 - 2018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годах </a:t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задачах на 2019 год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5C4B2E-EB75-4C87-9883-51863D5A5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467994" y="3668056"/>
            <a:ext cx="5352478" cy="648072"/>
          </a:xfrm>
          <a:prstGeom prst="rect">
            <a:avLst/>
          </a:prstGeom>
          <a:ln>
            <a:noFill/>
          </a:ln>
          <a:effectLst/>
        </p:spPr>
        <p:txBody>
          <a:bodyPr vert="horz" lIns="91438" tIns="45719" rIns="91438" bIns="4571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9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Шаяхметова Роза Искандеровна, </a:t>
            </a:r>
          </a:p>
          <a:p>
            <a:pPr algn="l">
              <a:lnSpc>
                <a:spcPts val="19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начальник отдела развития ДПО</a:t>
            </a:r>
            <a:endParaRPr lang="ru-RU" sz="2200" b="1" i="1" dirty="0">
              <a:solidFill>
                <a:srgbClr val="0070C0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0"/>
          <a:stretch/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66040"/>
              </p:ext>
            </p:extLst>
          </p:nvPr>
        </p:nvGraphicFramePr>
        <p:xfrm>
          <a:off x="121467" y="273907"/>
          <a:ext cx="8856983" cy="459541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609424">
                  <a:extLst>
                    <a:ext uri="{9D8B030D-6E8A-4147-A177-3AD203B41FA5}">
                      <a16:colId xmlns:a16="http://schemas.microsoft.com/office/drawing/2014/main" val="223785524"/>
                    </a:ext>
                  </a:extLst>
                </a:gridCol>
                <a:gridCol w="590466">
                  <a:extLst>
                    <a:ext uri="{9D8B030D-6E8A-4147-A177-3AD203B41FA5}">
                      <a16:colId xmlns:a16="http://schemas.microsoft.com/office/drawing/2014/main" val="1060404462"/>
                    </a:ext>
                  </a:extLst>
                </a:gridCol>
                <a:gridCol w="590466">
                  <a:extLst>
                    <a:ext uri="{9D8B030D-6E8A-4147-A177-3AD203B41FA5}">
                      <a16:colId xmlns:a16="http://schemas.microsoft.com/office/drawing/2014/main" val="2608315464"/>
                    </a:ext>
                  </a:extLst>
                </a:gridCol>
                <a:gridCol w="516657">
                  <a:extLst>
                    <a:ext uri="{9D8B030D-6E8A-4147-A177-3AD203B41FA5}">
                      <a16:colId xmlns:a16="http://schemas.microsoft.com/office/drawing/2014/main" val="2509906095"/>
                    </a:ext>
                  </a:extLst>
                </a:gridCol>
                <a:gridCol w="516657">
                  <a:extLst>
                    <a:ext uri="{9D8B030D-6E8A-4147-A177-3AD203B41FA5}">
                      <a16:colId xmlns:a16="http://schemas.microsoft.com/office/drawing/2014/main" val="1435584461"/>
                    </a:ext>
                  </a:extLst>
                </a:gridCol>
                <a:gridCol w="516657">
                  <a:extLst>
                    <a:ext uri="{9D8B030D-6E8A-4147-A177-3AD203B41FA5}">
                      <a16:colId xmlns:a16="http://schemas.microsoft.com/office/drawing/2014/main" val="4046104923"/>
                    </a:ext>
                  </a:extLst>
                </a:gridCol>
                <a:gridCol w="516656">
                  <a:extLst>
                    <a:ext uri="{9D8B030D-6E8A-4147-A177-3AD203B41FA5}">
                      <a16:colId xmlns:a16="http://schemas.microsoft.com/office/drawing/2014/main" val="3867073663"/>
                    </a:ext>
                  </a:extLst>
                </a:gridCol>
              </a:tblGrid>
              <a:tr h="7682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ОБРАЗОВАТЕЛЬНОЙ ОРГАНИЗАЦИИ</a:t>
                      </a:r>
                      <a:endParaRPr lang="ru-RU" sz="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640461"/>
                  </a:ext>
                </a:extLst>
              </a:tr>
              <a:tr h="1571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рек.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рек.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</a:t>
                      </a: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рек.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3555698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КФУ «Приволжский межрегиональный центр ПК и ПП РО»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07011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КФУ «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Елабужский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институт (филиал) КФУ»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63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8038984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КФУ «Институт филологии и межкультурной коммуникации»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25400" indent="-127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25400" indent="-127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3026383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КФУ «Институт психологии и образования»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25400" indent="-127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marR="25400" indent="-127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5888837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КФУ «Институт международных отношений, истории и востоковедения»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9958614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Институт развития образования РТ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2693421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Набережночелнинский</a:t>
                      </a: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государственный педагогический университет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752827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Казанский педагогический колледж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5823209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Арский педагогический колледж им.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Г.Тукая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5246022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Набережночелнинский педагогический колледж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9010351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Нижнекамский педагогический колледж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16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7953571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Мензелинский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педагогический колледж имени М.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Джалиля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1083754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Лениногорский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музыкально-художественный педагогический колледж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216005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Набережночелнинский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торгово-технологический институт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0705934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социально-гуманитарного образования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20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034907"/>
                  </a:ext>
                </a:extLst>
              </a:tr>
              <a:tr h="804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центр внешкольной работы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135248"/>
                  </a:ext>
                </a:extLst>
              </a:tr>
              <a:tr h="2339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Казанского инновационного университета имени В.Г.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Тимирясова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(филиал в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г.Нижнекамск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2653195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Казанский государственный институт культуры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4933962"/>
                  </a:ext>
                </a:extLst>
              </a:tr>
              <a:tr h="80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Университет управления ТИСБИ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6838267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Поволжская государственная академия физической культуры, спорта и туризма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249769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Научный центр безопасности жизнедеятельности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33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2592395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«Центр психолого-педагогической реабилитации и коррекции «РОСТОК»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447887"/>
                  </a:ext>
                </a:extLst>
              </a:tr>
              <a:tr h="157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Автономная некоммерческая организация «Детский технопарк «</a:t>
                      </a:r>
                      <a:r>
                        <a:rPr lang="ru-RU" sz="10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Кванториум</a:t>
                      </a: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9873038"/>
                  </a:ext>
                </a:extLst>
              </a:tr>
              <a:tr h="2339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благотворительная организация ветеранов образования </a:t>
                      </a: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РТ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1115521"/>
                  </a:ext>
                </a:extLst>
              </a:tr>
              <a:tr h="804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346</a:t>
                      </a:r>
                      <a:endParaRPr lang="ru-RU" sz="9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158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378</a:t>
                      </a:r>
                      <a:endParaRPr lang="ru-RU" sz="9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408</a:t>
                      </a:r>
                      <a:endParaRPr lang="ru-RU" sz="9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076" marR="15076" marT="347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491038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87624" y="37580"/>
            <a:ext cx="7438866" cy="198747"/>
          </a:xfrm>
        </p:spPr>
        <p:txBody>
          <a:bodyPr>
            <a:noAutofit/>
          </a:bodyPr>
          <a:lstStyle/>
          <a:p>
            <a:pPr defTabSz="1219019"/>
            <a:r>
              <a:rPr lang="ru-RU" sz="16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Анализ итогов отбора программ повышения квалификации в 2016-2018 годы</a:t>
            </a:r>
            <a:endParaRPr lang="ru-RU" sz="16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3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013533"/>
              </p:ext>
            </p:extLst>
          </p:nvPr>
        </p:nvGraphicFramePr>
        <p:xfrm>
          <a:off x="121466" y="448296"/>
          <a:ext cx="8856985" cy="4090440"/>
        </p:xfrm>
        <a:graphic>
          <a:graphicData uri="http://schemas.openxmlformats.org/drawingml/2006/table">
            <a:tbl>
              <a:tblPr/>
              <a:tblGrid>
                <a:gridCol w="216024">
                  <a:extLst>
                    <a:ext uri="{9D8B030D-6E8A-4147-A177-3AD203B41FA5}">
                      <a16:colId xmlns:a16="http://schemas.microsoft.com/office/drawing/2014/main" val="2802618197"/>
                    </a:ext>
                  </a:extLst>
                </a:gridCol>
                <a:gridCol w="4522542">
                  <a:extLst>
                    <a:ext uri="{9D8B030D-6E8A-4147-A177-3AD203B41FA5}">
                      <a16:colId xmlns:a16="http://schemas.microsoft.com/office/drawing/2014/main" val="249092275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98095172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85901343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31433741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830228141"/>
                    </a:ext>
                  </a:extLst>
                </a:gridCol>
                <a:gridCol w="806051">
                  <a:extLst>
                    <a:ext uri="{9D8B030D-6E8A-4147-A177-3AD203B41FA5}">
                      <a16:colId xmlns:a16="http://schemas.microsoft.com/office/drawing/2014/main" val="1159716320"/>
                    </a:ext>
                  </a:extLst>
                </a:gridCol>
              </a:tblGrid>
              <a:tr h="4672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Обучающая организация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/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программ </a:t>
                      </a:r>
                      <a:r>
                        <a:rPr lang="ru-RU" sz="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загруж-х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в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модуль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Программы реализованные для более 2 групп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Программы реализованны для 2 и менее групп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НЕэффективность</a:t>
                      </a:r>
                      <a:r>
                        <a:rPr lang="ru-RU" sz="8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реализации программ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0151864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Институт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развития образования Республики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Татарстан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4331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51%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815746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Приволжский межрегиональный центр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ПК и ПП работников образования КФУ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5961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45%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94025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Набережночелнинский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государственный педагогический университет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3791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59%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0723556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Центр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социально-гуманитарного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образования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1624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19 </a:t>
                      </a:r>
                      <a:endParaRPr lang="ru-RU" sz="10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22 </a:t>
                      </a:r>
                      <a:endParaRPr lang="ru-RU" sz="10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54%</a:t>
                      </a:r>
                      <a:endParaRPr lang="ru-RU" sz="1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8692581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Елабужский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институт (филиал)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КФУ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808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10 </a:t>
                      </a:r>
                      <a:endParaRPr lang="ru-RU" sz="10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  <a:endParaRPr lang="ru-RU" sz="10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074006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Республиканский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центр внешкольной работы»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53%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701386"/>
                  </a:ext>
                </a:extLst>
              </a:tr>
              <a:tr h="812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Института филологии и межкультурной коммуникации им. Льва Толстого КФУ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 6 </a:t>
                      </a:r>
                      <a:endParaRPr lang="ru-RU" sz="10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ru-RU" sz="10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50%</a:t>
                      </a:r>
                      <a:endParaRPr lang="ru-RU" sz="1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1059014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Казанский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педагогический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колледж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489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63%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6133902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Арский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педагогический колледж им. Г. Тукая»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5538781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Университет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управления «ТИСБИ»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83%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734275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Лениногорский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музыкально-художественный педагогический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колледж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2295724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Мензелинский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педагогический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колледж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107693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Набережночелнинский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государственный торгово-технологический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институт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66%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3105841"/>
                  </a:ext>
                </a:extLst>
              </a:tr>
              <a:tr h="812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Казанский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государственный институт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культуры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156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0130892"/>
                  </a:ext>
                </a:extLst>
              </a:tr>
              <a:tr h="1463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Поволжская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государственная академия физической культуры, спорта и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туризма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316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8658860"/>
                  </a:ext>
                </a:extLst>
              </a:tr>
              <a:tr h="812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Детский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технопарк «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Кванториум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»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220575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РОБО ветеранов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образования  Республики Татарстан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1648677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Казанский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инновационный университет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(ИЭУП)»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им. 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В.Г.Тимирясова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189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7890265"/>
                  </a:ext>
                </a:extLst>
              </a:tr>
              <a:tr h="812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Набережночелнинский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педагогический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колледж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210262"/>
                  </a:ext>
                </a:extLst>
              </a:tr>
              <a:tr h="13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Нижнекамский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педагогический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колледж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6531178"/>
                  </a:ext>
                </a:extLst>
              </a:tr>
              <a:tr h="812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Научный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центр безопасности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жизнедеятельности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182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1238507"/>
                  </a:ext>
                </a:extLst>
              </a:tr>
              <a:tr h="812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ИМОИиВ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КФУ _ЦРК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UNIVERSUM+_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3609677"/>
                  </a:ext>
                </a:extLst>
              </a:tr>
              <a:tr h="812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65" marR="4065" marT="40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19814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408</a:t>
                      </a:r>
                      <a:r>
                        <a:rPr lang="ru-RU" sz="10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/387</a:t>
                      </a:r>
                      <a:endParaRPr lang="ru-RU" sz="1000" b="0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176 (45%)</a:t>
                      </a:r>
                      <a:endParaRPr lang="ru-RU" sz="10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211 (55%)</a:t>
                      </a:r>
                      <a:endParaRPr lang="ru-RU" sz="10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65" marR="4065" marT="40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4245936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03648" y="124775"/>
            <a:ext cx="5760640" cy="198747"/>
          </a:xfrm>
        </p:spPr>
        <p:txBody>
          <a:bodyPr>
            <a:noAutofit/>
          </a:bodyPr>
          <a:lstStyle/>
          <a:p>
            <a:pPr defTabSz="1219019"/>
            <a:r>
              <a:rPr lang="ru-RU" sz="16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Анализ реализации программ в 2018 году</a:t>
            </a:r>
            <a:endParaRPr lang="ru-RU" sz="16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41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2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52741" y="64536"/>
            <a:ext cx="7488832" cy="428625"/>
          </a:xfrm>
        </p:spPr>
        <p:txBody>
          <a:bodyPr>
            <a:noAutofit/>
          </a:bodyPr>
          <a:lstStyle/>
          <a:p>
            <a:r>
              <a:rPr lang="ru-RU" sz="18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Пути решения неэффективности программ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2711" y="660115"/>
            <a:ext cx="8028893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/>
            <a:endParaRPr lang="ru-RU" sz="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уменьшить количество программ повышения квалификации в                                                             	республиканском реестре</a:t>
            </a:r>
          </a:p>
          <a:p>
            <a:pPr>
              <a:buFont typeface="Wingdings" pitchFamily="2" charset="2"/>
              <a:buChar char="§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обновить содержание программ с учетом требований Национального 	проекта в сфере образования  и НСУР</a:t>
            </a:r>
          </a:p>
          <a:p>
            <a:pPr>
              <a:buFont typeface="Wingdings" pitchFamily="2" charset="2"/>
              <a:buChar char="§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обновить состав республиканского экспертного совета по оценке программ повышения квалификации</a:t>
            </a:r>
          </a:p>
          <a:p>
            <a:pPr marL="285750" indent="-285750" algn="just">
              <a:buFontTx/>
              <a:buChar char="-"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sz="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69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l="5113" t="18500" r="23620" b="10800"/>
          <a:stretch/>
        </p:blipFill>
        <p:spPr>
          <a:xfrm>
            <a:off x="0" y="30932"/>
            <a:ext cx="9162127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55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691680" y="1779662"/>
            <a:ext cx="5987020" cy="42862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Об оценке качества</a:t>
            </a:r>
            <a:endParaRPr lang="ru-RU" sz="2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22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0" y="-1"/>
            <a:ext cx="9125819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02605"/>
            <a:ext cx="5987020" cy="428625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Документы РФ от </a:t>
            </a:r>
            <a:r>
              <a:rPr lang="ru-RU" sz="2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27.12 </a:t>
            </a:r>
            <a:r>
              <a:rPr lang="ru-RU" sz="28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2017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12" y="627534"/>
            <a:ext cx="8435268" cy="42484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Письмо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МОиН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РФ от </a:t>
            </a:r>
            <a:r>
              <a:rPr lang="ru-RU" sz="1800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27.12.2017 года №</a:t>
            </a:r>
            <a:r>
              <a:rPr lang="ru-RU" sz="1800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08-2739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модернизации системы дополнительного педагогического образования в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РФ» 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9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рамках НСУР предусмотрена оценка 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групп профессиональных компетенций учителя: </a:t>
            </a:r>
            <a:r>
              <a:rPr lang="ru-RU" sz="18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предметных, методических, психолого-педагогических и коммуникативных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Соответственно, повышение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квалификации должно обеспечивать конкретные изменения в этих профессиональных компетенциях,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эти компетенции должны быть ядром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содержания программ повышения квалификации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Рекомендовано 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организациям ДПО </a:t>
            </a:r>
            <a:r>
              <a:rPr lang="ru-RU" sz="18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ввести в практику своей деятельности диагностику предметной компетентности учителя как элемент входного контроля </a:t>
            </a:r>
            <a:r>
              <a:rPr lang="ru-RU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проведении любой курсовой подготовки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5" name="Picture 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1" y="0"/>
            <a:ext cx="528192" cy="531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050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46" y="-20608"/>
            <a:ext cx="9144000" cy="51576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791459" y="1630507"/>
            <a:ext cx="2650333" cy="4956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rgbClr val="002060"/>
                </a:solidFill>
              </a:rPr>
              <a:t>АНКЕТИРОВАНИЕ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93425" y="195486"/>
            <a:ext cx="7344816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Независимая оценка качества ПК – Посткурсовой мониторинг 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294601" y="1635646"/>
            <a:ext cx="2650333" cy="4956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rgbClr val="002060"/>
                </a:solidFill>
              </a:rPr>
              <a:t>ТЕСТИРОВАНИЕ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50460" y="987574"/>
            <a:ext cx="7916359" cy="434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u="sng" dirty="0" smtClean="0">
                <a:solidFill>
                  <a:srgbClr val="002060"/>
                </a:solidFill>
              </a:rPr>
              <a:t>В модуле посткурсовой мониторинг состоит из двух частей, это:</a:t>
            </a:r>
            <a:endParaRPr lang="ru-RU" sz="1800" u="sng" dirty="0">
              <a:solidFill>
                <a:srgbClr val="00206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55577" y="2571748"/>
            <a:ext cx="2808311" cy="434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Wingdings" pitchFamily="2" charset="2"/>
              <a:buChar char="ü"/>
            </a:pPr>
            <a:r>
              <a:rPr lang="ru-RU" sz="1600" dirty="0" smtClean="0">
                <a:solidFill>
                  <a:srgbClr val="0070C0"/>
                </a:solidFill>
              </a:rPr>
              <a:t>вопросы об условиях реализации образовательного процесса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224439" y="2286265"/>
            <a:ext cx="4680522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C00000"/>
                </a:solidFill>
              </a:rPr>
              <a:t>1 блок – вопросы нормативно-правого характера</a:t>
            </a:r>
          </a:p>
          <a:p>
            <a:pPr marL="285750" indent="-285750" algn="l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C00000"/>
                </a:solidFill>
              </a:rPr>
              <a:t>2 блок – вопросы психолого-педагогического содержания </a:t>
            </a:r>
          </a:p>
          <a:p>
            <a:pPr marL="285750" indent="-285750" algn="l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C00000"/>
                </a:solidFill>
              </a:rPr>
              <a:t>3 блок  - вопросы по содержанию предмета</a:t>
            </a: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9" y="3939902"/>
            <a:ext cx="8479172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Педагогу предоставляется возможность пройти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посткурсовой мониторинг 2 раза (в течение 10 дней после прохождения ПК). В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ЛК </a:t>
            </a:r>
            <a:r>
              <a:rPr lang="ru-RU" sz="1600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/>
                <a:cs typeface="Arial" pitchFamily="34" charset="0"/>
              </a:rPr>
              <a:t>фиксируется лучшая попытка.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3514916" y="1827380"/>
            <a:ext cx="770168" cy="112204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4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1"/>
          <a:stretch/>
        </p:blipFill>
        <p:spPr bwMode="auto">
          <a:xfrm>
            <a:off x="1" y="22329"/>
            <a:ext cx="914399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3" y="293484"/>
            <a:ext cx="85689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t"/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Прошли повышение квалификации – 10 759</a:t>
            </a:r>
            <a:r>
              <a:rPr lang="ru-RU" sz="1500" b="1" dirty="0" smtClean="0">
                <a:solidFill>
                  <a:srgbClr val="C00000"/>
                </a:solidFill>
                <a:latin typeface="Times New Roman"/>
              </a:rPr>
              <a:t> чел.,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Прошли посткурсовой мониторинг – </a:t>
            </a:r>
            <a:r>
              <a:rPr lang="ru-RU" sz="1500" b="1" dirty="0">
                <a:solidFill>
                  <a:srgbClr val="C00000"/>
                </a:solidFill>
                <a:latin typeface="Times New Roman"/>
              </a:rPr>
              <a:t>4 575 </a:t>
            </a:r>
            <a:r>
              <a:rPr lang="ru-RU" sz="1500" b="1" dirty="0" smtClean="0">
                <a:solidFill>
                  <a:srgbClr val="C00000"/>
                </a:solidFill>
                <a:latin typeface="Times New Roman"/>
              </a:rPr>
              <a:t>чел.</a:t>
            </a:r>
            <a:endParaRPr lang="ru-RU" sz="1500" b="1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11694" y="16395"/>
            <a:ext cx="8083468" cy="285651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Результаты </a:t>
            </a:r>
            <a:r>
              <a:rPr lang="ru-RU" sz="1800" b="1" dirty="0" err="1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посткурсового</a:t>
            </a:r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 мониторинга за первое полугодие 2018 года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865779"/>
              </p:ext>
            </p:extLst>
          </p:nvPr>
        </p:nvGraphicFramePr>
        <p:xfrm>
          <a:off x="88932" y="609348"/>
          <a:ext cx="8928992" cy="4423028"/>
        </p:xfrm>
        <a:graphic>
          <a:graphicData uri="http://schemas.openxmlformats.org/drawingml/2006/table">
            <a:tbl>
              <a:tblPr/>
              <a:tblGrid>
                <a:gridCol w="2656560">
                  <a:extLst>
                    <a:ext uri="{9D8B030D-6E8A-4147-A177-3AD203B41FA5}">
                      <a16:colId xmlns:a16="http://schemas.microsoft.com/office/drawing/2014/main" val="3577752325"/>
                    </a:ext>
                  </a:extLst>
                </a:gridCol>
                <a:gridCol w="668104">
                  <a:extLst>
                    <a:ext uri="{9D8B030D-6E8A-4147-A177-3AD203B41FA5}">
                      <a16:colId xmlns:a16="http://schemas.microsoft.com/office/drawing/2014/main" val="3231356299"/>
                    </a:ext>
                  </a:extLst>
                </a:gridCol>
                <a:gridCol w="848164">
                  <a:extLst>
                    <a:ext uri="{9D8B030D-6E8A-4147-A177-3AD203B41FA5}">
                      <a16:colId xmlns:a16="http://schemas.microsoft.com/office/drawing/2014/main" val="3768752720"/>
                    </a:ext>
                  </a:extLst>
                </a:gridCol>
                <a:gridCol w="787325">
                  <a:extLst>
                    <a:ext uri="{9D8B030D-6E8A-4147-A177-3AD203B41FA5}">
                      <a16:colId xmlns:a16="http://schemas.microsoft.com/office/drawing/2014/main" val="1455845748"/>
                    </a:ext>
                  </a:extLst>
                </a:gridCol>
                <a:gridCol w="500553">
                  <a:extLst>
                    <a:ext uri="{9D8B030D-6E8A-4147-A177-3AD203B41FA5}">
                      <a16:colId xmlns:a16="http://schemas.microsoft.com/office/drawing/2014/main" val="582690179"/>
                    </a:ext>
                  </a:extLst>
                </a:gridCol>
                <a:gridCol w="885520">
                  <a:extLst>
                    <a:ext uri="{9D8B030D-6E8A-4147-A177-3AD203B41FA5}">
                      <a16:colId xmlns:a16="http://schemas.microsoft.com/office/drawing/2014/main" val="1301494265"/>
                    </a:ext>
                  </a:extLst>
                </a:gridCol>
                <a:gridCol w="854575">
                  <a:extLst>
                    <a:ext uri="{9D8B030D-6E8A-4147-A177-3AD203B41FA5}">
                      <a16:colId xmlns:a16="http://schemas.microsoft.com/office/drawing/2014/main" val="2917821830"/>
                    </a:ext>
                  </a:extLst>
                </a:gridCol>
                <a:gridCol w="837081">
                  <a:extLst>
                    <a:ext uri="{9D8B030D-6E8A-4147-A177-3AD203B41FA5}">
                      <a16:colId xmlns:a16="http://schemas.microsoft.com/office/drawing/2014/main" val="93070704"/>
                    </a:ext>
                  </a:extLst>
                </a:gridCol>
                <a:gridCol w="891110">
                  <a:extLst>
                    <a:ext uri="{9D8B030D-6E8A-4147-A177-3AD203B41FA5}">
                      <a16:colId xmlns:a16="http://schemas.microsoft.com/office/drawing/2014/main" val="655191163"/>
                    </a:ext>
                  </a:extLst>
                </a:gridCol>
              </a:tblGrid>
              <a:tr h="380578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Обучающая организация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Подано заявлений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обучение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ПКМ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1)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2)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3)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(общий)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0576042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ПМЦПК и ППРО ИП и О КФУ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5953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3398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1615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47,53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78,16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78,88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85,75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81,90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994782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ИРО РТ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4331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2071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759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36,65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73,80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75,18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75,74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75,04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9192644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НГПУ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3791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2177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742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34,08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75,33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75,08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75,81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75,44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9436189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ЦСГО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1624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333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36,88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77,69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78,44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86,31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82,06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934799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ЕИ КФУ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261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61,27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77,15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75,87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73,22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74,73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213055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ИФМК КФУ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147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48,04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79,86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76,93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76,26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76,93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2086605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Казанский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педколледж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26,22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74,86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74,70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74,95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74,74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734964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РЦВР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95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42,22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74,74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76,52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91,17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83,07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433267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ПГАФКСиТ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43,33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76,67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74,20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67,16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71,28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0985286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Арский педколледж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173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92,02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77,50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77,40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77,95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77,50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3544127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КИУ (ИЭУП)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51,47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74,57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76,40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81,79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78,57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3917004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НЦБЖД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12,66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74,80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3025406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КазГИК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37,96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70,73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71,95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74,14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72,69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4018391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Университет управления «ТИСБИ»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76,39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69,73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72,60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86,21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78,47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652622"/>
                  </a:ext>
                </a:extLst>
              </a:tr>
              <a:tr h="17477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НГТТИ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19,57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73,33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73,61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99,07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85,78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300103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Набережночелнинский педколледж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73,85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74,58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78,91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92,01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84,17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916525"/>
                  </a:ext>
                </a:extLst>
              </a:tr>
              <a:tr h="169261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UNIVERSUM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ИМОИиВ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КФУ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73,33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88,89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82,80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8164942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РОБО ВО РТ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18,52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68,80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8999419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ГАПОУ «ЛМХПК»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61,11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79,55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89,45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932547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Нижнекамский педколледж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81,82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81,11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73,61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81,44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78,67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7759185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Мензелинский педколледж 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35,71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62,50,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84,85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72,80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3257434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АНО «Кванториум»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724965"/>
                  </a:ext>
                </a:extLst>
              </a:tr>
              <a:tr h="1735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19814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10759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4575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5" marR="6465" marT="64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3706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409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260060"/>
              </p:ext>
            </p:extLst>
          </p:nvPr>
        </p:nvGraphicFramePr>
        <p:xfrm>
          <a:off x="492627" y="813446"/>
          <a:ext cx="7175718" cy="1538843"/>
        </p:xfrm>
        <a:graphic>
          <a:graphicData uri="http://schemas.openxmlformats.org/drawingml/2006/table">
            <a:tbl>
              <a:tblPr/>
              <a:tblGrid>
                <a:gridCol w="2166759">
                  <a:extLst>
                    <a:ext uri="{9D8B030D-6E8A-4147-A177-3AD203B41FA5}">
                      <a16:colId xmlns:a16="http://schemas.microsoft.com/office/drawing/2014/main" val="3296759311"/>
                    </a:ext>
                  </a:extLst>
                </a:gridCol>
                <a:gridCol w="882754">
                  <a:extLst>
                    <a:ext uri="{9D8B030D-6E8A-4147-A177-3AD203B41FA5}">
                      <a16:colId xmlns:a16="http://schemas.microsoft.com/office/drawing/2014/main" val="1272710033"/>
                    </a:ext>
                  </a:extLst>
                </a:gridCol>
                <a:gridCol w="842628">
                  <a:extLst>
                    <a:ext uri="{9D8B030D-6E8A-4147-A177-3AD203B41FA5}">
                      <a16:colId xmlns:a16="http://schemas.microsoft.com/office/drawing/2014/main" val="2671011146"/>
                    </a:ext>
                  </a:extLst>
                </a:gridCol>
                <a:gridCol w="387877">
                  <a:extLst>
                    <a:ext uri="{9D8B030D-6E8A-4147-A177-3AD203B41FA5}">
                      <a16:colId xmlns:a16="http://schemas.microsoft.com/office/drawing/2014/main" val="3961384453"/>
                    </a:ext>
                  </a:extLst>
                </a:gridCol>
                <a:gridCol w="712222">
                  <a:extLst>
                    <a:ext uri="{9D8B030D-6E8A-4147-A177-3AD203B41FA5}">
                      <a16:colId xmlns:a16="http://schemas.microsoft.com/office/drawing/2014/main" val="4207364542"/>
                    </a:ext>
                  </a:extLst>
                </a:gridCol>
                <a:gridCol w="712222">
                  <a:extLst>
                    <a:ext uri="{9D8B030D-6E8A-4147-A177-3AD203B41FA5}">
                      <a16:colId xmlns:a16="http://schemas.microsoft.com/office/drawing/2014/main" val="828842229"/>
                    </a:ext>
                  </a:extLst>
                </a:gridCol>
                <a:gridCol w="722253">
                  <a:extLst>
                    <a:ext uri="{9D8B030D-6E8A-4147-A177-3AD203B41FA5}">
                      <a16:colId xmlns:a16="http://schemas.microsoft.com/office/drawing/2014/main" val="1119673416"/>
                    </a:ext>
                  </a:extLst>
                </a:gridCol>
                <a:gridCol w="749003">
                  <a:extLst>
                    <a:ext uri="{9D8B030D-6E8A-4147-A177-3AD203B41FA5}">
                      <a16:colId xmlns:a16="http://schemas.microsoft.com/office/drawing/2014/main" val="228900702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Метематика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21749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Обучающая организация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обучение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ПКМ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1)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2)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3)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(общий)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76496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ГАОУ ДПО ИРО РТ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14,71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73,75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78,90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4380734"/>
                  </a:ext>
                </a:extLst>
              </a:tr>
              <a:tr h="19962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ПМЦПК и ППРО ИП и О КФУ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44,39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74,94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75,45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83,54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79,13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7925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ФГБОУ ВО «НГПУ»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01230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454127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319101"/>
              </p:ext>
            </p:extLst>
          </p:nvPr>
        </p:nvGraphicFramePr>
        <p:xfrm>
          <a:off x="492628" y="2499742"/>
          <a:ext cx="7175718" cy="1731645"/>
        </p:xfrm>
        <a:graphic>
          <a:graphicData uri="http://schemas.openxmlformats.org/drawingml/2006/table">
            <a:tbl>
              <a:tblPr/>
              <a:tblGrid>
                <a:gridCol w="2166759">
                  <a:extLst>
                    <a:ext uri="{9D8B030D-6E8A-4147-A177-3AD203B41FA5}">
                      <a16:colId xmlns:a16="http://schemas.microsoft.com/office/drawing/2014/main" val="2260169143"/>
                    </a:ext>
                  </a:extLst>
                </a:gridCol>
                <a:gridCol w="882754">
                  <a:extLst>
                    <a:ext uri="{9D8B030D-6E8A-4147-A177-3AD203B41FA5}">
                      <a16:colId xmlns:a16="http://schemas.microsoft.com/office/drawing/2014/main" val="519843273"/>
                    </a:ext>
                  </a:extLst>
                </a:gridCol>
                <a:gridCol w="842628">
                  <a:extLst>
                    <a:ext uri="{9D8B030D-6E8A-4147-A177-3AD203B41FA5}">
                      <a16:colId xmlns:a16="http://schemas.microsoft.com/office/drawing/2014/main" val="1345187485"/>
                    </a:ext>
                  </a:extLst>
                </a:gridCol>
                <a:gridCol w="387877">
                  <a:extLst>
                    <a:ext uri="{9D8B030D-6E8A-4147-A177-3AD203B41FA5}">
                      <a16:colId xmlns:a16="http://schemas.microsoft.com/office/drawing/2014/main" val="3533576"/>
                    </a:ext>
                  </a:extLst>
                </a:gridCol>
                <a:gridCol w="712222">
                  <a:extLst>
                    <a:ext uri="{9D8B030D-6E8A-4147-A177-3AD203B41FA5}">
                      <a16:colId xmlns:a16="http://schemas.microsoft.com/office/drawing/2014/main" val="4187491978"/>
                    </a:ext>
                  </a:extLst>
                </a:gridCol>
                <a:gridCol w="712222">
                  <a:extLst>
                    <a:ext uri="{9D8B030D-6E8A-4147-A177-3AD203B41FA5}">
                      <a16:colId xmlns:a16="http://schemas.microsoft.com/office/drawing/2014/main" val="3310498638"/>
                    </a:ext>
                  </a:extLst>
                </a:gridCol>
                <a:gridCol w="722253">
                  <a:extLst>
                    <a:ext uri="{9D8B030D-6E8A-4147-A177-3AD203B41FA5}">
                      <a16:colId xmlns:a16="http://schemas.microsoft.com/office/drawing/2014/main" val="543843902"/>
                    </a:ext>
                  </a:extLst>
                </a:gridCol>
                <a:gridCol w="749003">
                  <a:extLst>
                    <a:ext uri="{9D8B030D-6E8A-4147-A177-3AD203B41FA5}">
                      <a16:colId xmlns:a16="http://schemas.microsoft.com/office/drawing/2014/main" val="233241418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421247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Обучающая организация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обучение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ПКМ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1)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2)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3)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(общий)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11803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ГАОУ ДПО ИРО РТ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66,67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74,22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81,77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80,13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95896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ИФМК КФУ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81,43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77,68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83,33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81,14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072767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ПМЦПК и ППРО ИП и О КФУ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39,11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75,19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84,38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80,81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18032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ФГБОУ ВО «НГПУ»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45,52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83,61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79,30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77,46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79,28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96916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4580025"/>
                  </a:ext>
                </a:extLst>
              </a:tr>
            </a:tbl>
          </a:graphicData>
        </a:graphic>
      </p:graphicFrame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11560" y="195486"/>
            <a:ext cx="7137649" cy="327119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Результаты посткурсового мониторинга в разрезе организаций</a:t>
            </a:r>
            <a:br>
              <a:rPr lang="ru-RU" sz="16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</a:br>
            <a:r>
              <a:rPr lang="ru-RU" sz="1800" i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(учителя-предметники) </a:t>
            </a:r>
            <a:endParaRPr lang="ru-RU" sz="16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1788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345603" y="195486"/>
            <a:ext cx="6408712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Результаты посткурсового мониторинга на примере МР </a:t>
            </a:r>
            <a:b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</a:br>
            <a:r>
              <a:rPr lang="ru-RU" sz="1800" i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(учителя-предметники) </a:t>
            </a:r>
            <a:endParaRPr lang="ru-RU" sz="1800" i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418568"/>
              </p:ext>
            </p:extLst>
          </p:nvPr>
        </p:nvGraphicFramePr>
        <p:xfrm>
          <a:off x="827584" y="771550"/>
          <a:ext cx="7056782" cy="1710690"/>
        </p:xfrm>
        <a:graphic>
          <a:graphicData uri="http://schemas.openxmlformats.org/drawingml/2006/table">
            <a:tbl>
              <a:tblPr/>
              <a:tblGrid>
                <a:gridCol w="1816843">
                  <a:extLst>
                    <a:ext uri="{9D8B030D-6E8A-4147-A177-3AD203B41FA5}">
                      <a16:colId xmlns:a16="http://schemas.microsoft.com/office/drawing/2014/main" val="4156927610"/>
                    </a:ext>
                  </a:extLst>
                </a:gridCol>
                <a:gridCol w="929067">
                  <a:extLst>
                    <a:ext uri="{9D8B030D-6E8A-4147-A177-3AD203B41FA5}">
                      <a16:colId xmlns:a16="http://schemas.microsoft.com/office/drawing/2014/main" val="1222062206"/>
                    </a:ext>
                  </a:extLst>
                </a:gridCol>
                <a:gridCol w="908420">
                  <a:extLst>
                    <a:ext uri="{9D8B030D-6E8A-4147-A177-3AD203B41FA5}">
                      <a16:colId xmlns:a16="http://schemas.microsoft.com/office/drawing/2014/main" val="368789934"/>
                    </a:ext>
                  </a:extLst>
                </a:gridCol>
                <a:gridCol w="429436">
                  <a:extLst>
                    <a:ext uri="{9D8B030D-6E8A-4147-A177-3AD203B41FA5}">
                      <a16:colId xmlns:a16="http://schemas.microsoft.com/office/drawing/2014/main" val="2878203745"/>
                    </a:ext>
                  </a:extLst>
                </a:gridCol>
                <a:gridCol w="743254">
                  <a:extLst>
                    <a:ext uri="{9D8B030D-6E8A-4147-A177-3AD203B41FA5}">
                      <a16:colId xmlns:a16="http://schemas.microsoft.com/office/drawing/2014/main" val="822408845"/>
                    </a:ext>
                  </a:extLst>
                </a:gridCol>
                <a:gridCol w="743254">
                  <a:extLst>
                    <a:ext uri="{9D8B030D-6E8A-4147-A177-3AD203B41FA5}">
                      <a16:colId xmlns:a16="http://schemas.microsoft.com/office/drawing/2014/main" val="2345160391"/>
                    </a:ext>
                  </a:extLst>
                </a:gridCol>
                <a:gridCol w="743254">
                  <a:extLst>
                    <a:ext uri="{9D8B030D-6E8A-4147-A177-3AD203B41FA5}">
                      <a16:colId xmlns:a16="http://schemas.microsoft.com/office/drawing/2014/main" val="2300965578"/>
                    </a:ext>
                  </a:extLst>
                </a:gridCol>
                <a:gridCol w="743254">
                  <a:extLst>
                    <a:ext uri="{9D8B030D-6E8A-4147-A177-3AD203B41FA5}">
                      <a16:colId xmlns:a16="http://schemas.microsoft.com/office/drawing/2014/main" val="315273141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3236139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Муниципальный район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обучение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ПКМ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1)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2)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3)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(общий)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5644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Азнакаевский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6271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Балтасинский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66,67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84,38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6937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Вахитовский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42,86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81,94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77,33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57184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Приволжский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18,18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68,75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70,84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81375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9597084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935193"/>
              </p:ext>
            </p:extLst>
          </p:nvPr>
        </p:nvGraphicFramePr>
        <p:xfrm>
          <a:off x="827584" y="2682886"/>
          <a:ext cx="7056782" cy="1710690"/>
        </p:xfrm>
        <a:graphic>
          <a:graphicData uri="http://schemas.openxmlformats.org/drawingml/2006/table">
            <a:tbl>
              <a:tblPr/>
              <a:tblGrid>
                <a:gridCol w="1816842">
                  <a:extLst>
                    <a:ext uri="{9D8B030D-6E8A-4147-A177-3AD203B41FA5}">
                      <a16:colId xmlns:a16="http://schemas.microsoft.com/office/drawing/2014/main" val="103600800"/>
                    </a:ext>
                  </a:extLst>
                </a:gridCol>
                <a:gridCol w="929067">
                  <a:extLst>
                    <a:ext uri="{9D8B030D-6E8A-4147-A177-3AD203B41FA5}">
                      <a16:colId xmlns:a16="http://schemas.microsoft.com/office/drawing/2014/main" val="2529623600"/>
                    </a:ext>
                  </a:extLst>
                </a:gridCol>
                <a:gridCol w="908421">
                  <a:extLst>
                    <a:ext uri="{9D8B030D-6E8A-4147-A177-3AD203B41FA5}">
                      <a16:colId xmlns:a16="http://schemas.microsoft.com/office/drawing/2014/main" val="611077512"/>
                    </a:ext>
                  </a:extLst>
                </a:gridCol>
                <a:gridCol w="429436">
                  <a:extLst>
                    <a:ext uri="{9D8B030D-6E8A-4147-A177-3AD203B41FA5}">
                      <a16:colId xmlns:a16="http://schemas.microsoft.com/office/drawing/2014/main" val="2817401101"/>
                    </a:ext>
                  </a:extLst>
                </a:gridCol>
                <a:gridCol w="743254">
                  <a:extLst>
                    <a:ext uri="{9D8B030D-6E8A-4147-A177-3AD203B41FA5}">
                      <a16:colId xmlns:a16="http://schemas.microsoft.com/office/drawing/2014/main" val="2618965917"/>
                    </a:ext>
                  </a:extLst>
                </a:gridCol>
                <a:gridCol w="743254">
                  <a:extLst>
                    <a:ext uri="{9D8B030D-6E8A-4147-A177-3AD203B41FA5}">
                      <a16:colId xmlns:a16="http://schemas.microsoft.com/office/drawing/2014/main" val="3310978953"/>
                    </a:ext>
                  </a:extLst>
                </a:gridCol>
                <a:gridCol w="743254">
                  <a:extLst>
                    <a:ext uri="{9D8B030D-6E8A-4147-A177-3AD203B41FA5}">
                      <a16:colId xmlns:a16="http://schemas.microsoft.com/office/drawing/2014/main" val="818982873"/>
                    </a:ext>
                  </a:extLst>
                </a:gridCol>
                <a:gridCol w="743254">
                  <a:extLst>
                    <a:ext uri="{9D8B030D-6E8A-4147-A177-3AD203B41FA5}">
                      <a16:colId xmlns:a16="http://schemas.microsoft.com/office/drawing/2014/main" val="134624183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444116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Муниципальный район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обучение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ПКМ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1)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2)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3)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(общий)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89611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Азнакаевский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44,44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84,38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77,08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65185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Балтасинский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93,75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91,67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6649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Вахитовский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21,43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79,17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74,75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0011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Приволжский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36,84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65,71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67,86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78,57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72,57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1755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0043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31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691680" y="1779662"/>
            <a:ext cx="5987020" cy="42862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Повышение квалификации</a:t>
            </a:r>
            <a:endParaRPr lang="ru-RU" sz="2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734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0"/>
          <a:stretch/>
        </p:blipFill>
        <p:spPr bwMode="auto">
          <a:xfrm>
            <a:off x="-12333" y="1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536" y="195486"/>
            <a:ext cx="7939452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Результаты посткурсового мониторинга в разрезе организаций</a:t>
            </a:r>
            <a:b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</a:br>
            <a:r>
              <a:rPr lang="ru-RU" sz="1800" i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(учителя-предметники) 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850646"/>
              </p:ext>
            </p:extLst>
          </p:nvPr>
        </p:nvGraphicFramePr>
        <p:xfrm>
          <a:off x="512834" y="1059582"/>
          <a:ext cx="7704856" cy="2423160"/>
        </p:xfrm>
        <a:graphic>
          <a:graphicData uri="http://schemas.openxmlformats.org/drawingml/2006/table">
            <a:tbl>
              <a:tblPr/>
              <a:tblGrid>
                <a:gridCol w="2078649">
                  <a:extLst>
                    <a:ext uri="{9D8B030D-6E8A-4147-A177-3AD203B41FA5}">
                      <a16:colId xmlns:a16="http://schemas.microsoft.com/office/drawing/2014/main" val="297900792"/>
                    </a:ext>
                  </a:extLst>
                </a:gridCol>
                <a:gridCol w="938362">
                  <a:extLst>
                    <a:ext uri="{9D8B030D-6E8A-4147-A177-3AD203B41FA5}">
                      <a16:colId xmlns:a16="http://schemas.microsoft.com/office/drawing/2014/main" val="995986916"/>
                    </a:ext>
                  </a:extLst>
                </a:gridCol>
                <a:gridCol w="886890">
                  <a:extLst>
                    <a:ext uri="{9D8B030D-6E8A-4147-A177-3AD203B41FA5}">
                      <a16:colId xmlns:a16="http://schemas.microsoft.com/office/drawing/2014/main" val="2682936566"/>
                    </a:ext>
                  </a:extLst>
                </a:gridCol>
                <a:gridCol w="760191">
                  <a:extLst>
                    <a:ext uri="{9D8B030D-6E8A-4147-A177-3AD203B41FA5}">
                      <a16:colId xmlns:a16="http://schemas.microsoft.com/office/drawing/2014/main" val="2967772744"/>
                    </a:ext>
                  </a:extLst>
                </a:gridCol>
                <a:gridCol w="760191">
                  <a:extLst>
                    <a:ext uri="{9D8B030D-6E8A-4147-A177-3AD203B41FA5}">
                      <a16:colId xmlns:a16="http://schemas.microsoft.com/office/drawing/2014/main" val="156954937"/>
                    </a:ext>
                  </a:extLst>
                </a:gridCol>
                <a:gridCol w="760191">
                  <a:extLst>
                    <a:ext uri="{9D8B030D-6E8A-4147-A177-3AD203B41FA5}">
                      <a16:colId xmlns:a16="http://schemas.microsoft.com/office/drawing/2014/main" val="3589596624"/>
                    </a:ext>
                  </a:extLst>
                </a:gridCol>
                <a:gridCol w="760191">
                  <a:extLst>
                    <a:ext uri="{9D8B030D-6E8A-4147-A177-3AD203B41FA5}">
                      <a16:colId xmlns:a16="http://schemas.microsoft.com/office/drawing/2014/main" val="2494493044"/>
                    </a:ext>
                  </a:extLst>
                </a:gridCol>
                <a:gridCol w="760191">
                  <a:extLst>
                    <a:ext uri="{9D8B030D-6E8A-4147-A177-3AD203B41FA5}">
                      <a16:colId xmlns:a16="http://schemas.microsoft.com/office/drawing/2014/main" val="350270825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Начальные классы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5678408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Обучающая организация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обучение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ПКМ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1)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2)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3)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(общий)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86906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ГАОУ ДПО ИРО РТ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29,72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76,24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78,97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86,45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5874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ГАПОУ КПК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46,05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74,86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74,70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74,95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74,74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88178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НОУ ДПО ЦСГО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32,99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80,63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80,47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84,90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80,97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30089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ПМЦПК и ППРО ИП и О КФУ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53,16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83,62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81,79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85,48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83,90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07734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ФГБОУ ВО «НГПУ»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40,45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72,80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72,72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73,41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94401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2120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31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0"/>
          <a:stretch/>
        </p:blipFill>
        <p:spPr bwMode="auto">
          <a:xfrm>
            <a:off x="0" y="1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536" y="195486"/>
            <a:ext cx="7939452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Результаты посткурсового мониторинга на примере РЦВР</a:t>
            </a:r>
            <a:b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</a:br>
            <a:r>
              <a:rPr lang="ru-RU" sz="1800" i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(педагоги ДОД) 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603604"/>
              </p:ext>
            </p:extLst>
          </p:nvPr>
        </p:nvGraphicFramePr>
        <p:xfrm>
          <a:off x="251520" y="843558"/>
          <a:ext cx="8640961" cy="2798445"/>
        </p:xfrm>
        <a:graphic>
          <a:graphicData uri="http://schemas.openxmlformats.org/drawingml/2006/table">
            <a:tbl>
              <a:tblPr/>
              <a:tblGrid>
                <a:gridCol w="3444861">
                  <a:extLst>
                    <a:ext uri="{9D8B030D-6E8A-4147-A177-3AD203B41FA5}">
                      <a16:colId xmlns:a16="http://schemas.microsoft.com/office/drawing/2014/main" val="3769930727"/>
                    </a:ext>
                  </a:extLst>
                </a:gridCol>
                <a:gridCol w="1022076">
                  <a:extLst>
                    <a:ext uri="{9D8B030D-6E8A-4147-A177-3AD203B41FA5}">
                      <a16:colId xmlns:a16="http://schemas.microsoft.com/office/drawing/2014/main" val="96284981"/>
                    </a:ext>
                  </a:extLst>
                </a:gridCol>
                <a:gridCol w="934928">
                  <a:extLst>
                    <a:ext uri="{9D8B030D-6E8A-4147-A177-3AD203B41FA5}">
                      <a16:colId xmlns:a16="http://schemas.microsoft.com/office/drawing/2014/main" val="2551824844"/>
                    </a:ext>
                  </a:extLst>
                </a:gridCol>
                <a:gridCol w="529642">
                  <a:extLst>
                    <a:ext uri="{9D8B030D-6E8A-4147-A177-3AD203B41FA5}">
                      <a16:colId xmlns:a16="http://schemas.microsoft.com/office/drawing/2014/main" val="3143583040"/>
                    </a:ext>
                  </a:extLst>
                </a:gridCol>
                <a:gridCol w="659056">
                  <a:extLst>
                    <a:ext uri="{9D8B030D-6E8A-4147-A177-3AD203B41FA5}">
                      <a16:colId xmlns:a16="http://schemas.microsoft.com/office/drawing/2014/main" val="1417675462"/>
                    </a:ext>
                  </a:extLst>
                </a:gridCol>
                <a:gridCol w="754760">
                  <a:extLst>
                    <a:ext uri="{9D8B030D-6E8A-4147-A177-3AD203B41FA5}">
                      <a16:colId xmlns:a16="http://schemas.microsoft.com/office/drawing/2014/main" val="1992590864"/>
                    </a:ext>
                  </a:extLst>
                </a:gridCol>
                <a:gridCol w="647819">
                  <a:extLst>
                    <a:ext uri="{9D8B030D-6E8A-4147-A177-3AD203B41FA5}">
                      <a16:colId xmlns:a16="http://schemas.microsoft.com/office/drawing/2014/main" val="374815094"/>
                    </a:ext>
                  </a:extLst>
                </a:gridCol>
                <a:gridCol w="647819">
                  <a:extLst>
                    <a:ext uri="{9D8B030D-6E8A-4147-A177-3AD203B41FA5}">
                      <a16:colId xmlns:a16="http://schemas.microsoft.com/office/drawing/2014/main" val="374862955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Педагоги дополнительного образования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8572869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Тема курсов ДПП ПК  ГБУ ДО «РЦВР»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обучение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прошедших ПКМ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1)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2)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(блок 3)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теста (общий)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5502526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Инклюзия в дополнительном образовании как средство обеспечения доступной среды в образовательном пространстве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71,43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86,67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15166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Организация отдыха и оздоровления детей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72,73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76,56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97,92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0055870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Основные профессиональные компетенции педагога дополнительного образования в условиях перехода к профессиональному стандарту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21,05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83,59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94,27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206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9367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61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691680" y="1779662"/>
            <a:ext cx="5987020" cy="42862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Об электронном документе</a:t>
            </a:r>
            <a:endParaRPr lang="ru-RU" sz="2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106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3" y="26829"/>
            <a:ext cx="9143999" cy="5065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2508"/>
            <a:ext cx="7581528" cy="198747"/>
          </a:xfrm>
        </p:spPr>
        <p:txBody>
          <a:bodyPr>
            <a:noAutofit/>
          </a:bodyPr>
          <a:lstStyle/>
          <a:p>
            <a:pPr defTabSz="1219019"/>
            <a:r>
              <a:rPr lang="ru-RU" sz="20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Посткурсовой мониторинг  и электронный документ (личный кабинет педагога)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681540"/>
            <a:ext cx="8053658" cy="2079546"/>
          </a:xfrm>
          <a:prstGeom prst="rect">
            <a:avLst/>
          </a:prstGeom>
          <a:ln>
            <a:solidFill>
              <a:schemeClr val="accent1">
                <a:alpha val="7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9515" y="2761130"/>
            <a:ext cx="8856983" cy="187743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Функционал</a:t>
            </a:r>
            <a:r>
              <a:rPr lang="ru-RU" dirty="0" smtClean="0">
                <a:solidFill>
                  <a:srgbClr val="002060"/>
                </a:solidFill>
              </a:rPr>
              <a:t> –</a:t>
            </a: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прохождение анкетирования </a:t>
            </a:r>
            <a:endParaRPr lang="ru-RU" sz="1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подача </a:t>
            </a:r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заявления и его просмотр</a:t>
            </a:r>
          </a:p>
          <a:p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прохождение ПКМ по итогам обучения</a:t>
            </a:r>
            <a:endParaRPr lang="ru-RU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печать документа о прохождении обучения</a:t>
            </a:r>
            <a:endParaRPr lang="ru-RU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- хранение и накопление данных по итогам обучения и ПКМ</a:t>
            </a:r>
          </a:p>
          <a:p>
            <a:r>
              <a:rPr lang="ru-RU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К сведению,  запись </a:t>
            </a:r>
            <a:r>
              <a:rPr lang="ru-RU" sz="1600" b="1" i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о документе выделена цветом, если педагог не прошел </a:t>
            </a:r>
            <a:r>
              <a:rPr lang="ru-RU" sz="1600" b="1" i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ПКМ</a:t>
            </a:r>
            <a:endParaRPr lang="ru-RU" sz="1600" b="1" i="1" u="sn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0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l="3203" t="16437" r="21746" b="9117"/>
          <a:stretch/>
        </p:blipFill>
        <p:spPr>
          <a:xfrm>
            <a:off x="467544" y="267494"/>
            <a:ext cx="8001305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9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l="2591" t="15775" r="21238" b="7765"/>
          <a:stretch/>
        </p:blipFill>
        <p:spPr>
          <a:xfrm>
            <a:off x="539552" y="267494"/>
            <a:ext cx="7848872" cy="443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19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33" y="1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03648" y="41500"/>
            <a:ext cx="6768753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Новое </a:t>
            </a:r>
            <a:r>
              <a:rPr lang="ru-RU" sz="18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(актуальное) в системе повышения </a:t>
            </a:r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квалификации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3475" y="483518"/>
            <a:ext cx="2974276" cy="322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i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к выполнению до 2024 года:</a:t>
            </a:r>
            <a:endParaRPr lang="ru-RU" sz="1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5" y="805028"/>
            <a:ext cx="8280921" cy="3566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блок.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Разработка стандарта (целевая модель) цифровой школы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блок.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Разработка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стандарта (целевая модель) функционирования Центра непрерывного развития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профессионального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мастерства работников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образования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ru-RU" sz="1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ru-RU" sz="14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блок.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Разработка стандарта функционирования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аккредитационного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центра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профмастерства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педагогов как возможность проведения независимой оценки (сертификация) наряду с </a:t>
            </a:r>
            <a:r>
              <a:rPr lang="ru-RU" sz="12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педаттестаци</a:t>
            </a:r>
            <a:endParaRPr lang="ru-RU" sz="12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endParaRPr lang="ru-RU" sz="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блок.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Создание центров опережающего ДПО на базе действующих ДПО для взрослых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4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блок.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Сформировать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профессиональные сообщества по видам деятельности (учителя, руководители, методисты), в том числе в сети Интернет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 повышении квалификации акцентировать внимание на результаты внешних оценочных процедур (ЕГЭ, ГИА, ВПР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Ядром содержания программ повышения квалификации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должно быть совершенствование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предметных, методических, психолого-педагогических, коммуникативных профессиональных компетенций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учителя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93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550"/>
            <a:ext cx="9143999" cy="52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83568" y="51470"/>
            <a:ext cx="7488832" cy="648072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Рекомендации по совершенствованию </a:t>
            </a:r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системы </a:t>
            </a:r>
            <a:r>
              <a:rPr lang="ru-RU" sz="18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повышения </a:t>
            </a:r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квалификации в рамках ФП «Учитель будущего»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3537" y="814704"/>
            <a:ext cx="8028893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организовать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необходимую работу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внедрению национальной системы учительского роста (НСУР) в рамках реализации федерального проекта «Учитель будущего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</a:p>
          <a:p>
            <a:pPr marL="285750" indent="-285750" algn="just">
              <a:buFontTx/>
              <a:buChar char="-"/>
            </a:pPr>
            <a:endParaRPr lang="ru-RU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проработать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вопрос создания центра непрерывного развития и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аккредитационного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центра профессионального мастерства работников образования как возможность проведения независимой оценки наряду с системой аттестации (с федеральной поддержкой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buFontTx/>
              <a:buChar char="-"/>
            </a:pPr>
            <a:endParaRPr lang="ru-RU" sz="1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совершенствовать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персонифицированную модель повышения квалификации в рамках реализации НСУР, предусматривающая оценку 4-х групп профессиональных компетенций учителя: предметных, методических, психолого-педагогических, коммуникативных на основе единых федеральных оценочных материалов (ЕФОМ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sz="1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продолжить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диагностику предметной компетентности учителя как элемент входного контроля при проведении любой курсовой подготовки организациями дополнительного профессионального образования (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ДПО)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sz="4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69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691680" y="1779662"/>
            <a:ext cx="5987020" cy="428625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Повышение квалификации в 2019 году</a:t>
            </a:r>
            <a:endParaRPr lang="ru-RU" sz="2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164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019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99592" y="58136"/>
            <a:ext cx="6768753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Периоды работы модуля в 2019 году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45"/>
          <a:stretch/>
        </p:blipFill>
        <p:spPr bwMode="auto">
          <a:xfrm>
            <a:off x="1043608" y="434974"/>
            <a:ext cx="7128792" cy="42735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9832" y="3723878"/>
            <a:ext cx="4752528" cy="4320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72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3800" cy="51905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113" t="22436" r="23757" b="10867"/>
          <a:stretch/>
        </p:blipFill>
        <p:spPr>
          <a:xfrm>
            <a:off x="421440" y="267494"/>
            <a:ext cx="8280920" cy="436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110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259632" y="56376"/>
            <a:ext cx="5987020" cy="28803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Анкета 2019</a:t>
            </a:r>
            <a:endParaRPr lang="ru-RU" sz="20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908" y="450591"/>
            <a:ext cx="8912102" cy="4242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12-ти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приоритетных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направлений повышения квалификации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выбрать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направление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наиболее актуальное для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повышения квалификации в 2019 году.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такого нет,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указать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желаемое, выбрав пункт «Иное» - 2.13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 по совершенствованию </a:t>
            </a: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предметной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компетентности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учителей (педагогов).</a:t>
            </a:r>
            <a:endParaRPr lang="ru-RU" sz="12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 по совершенствованию </a:t>
            </a: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методической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компетентности в преподавании предметной области.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 по совершенствованию </a:t>
            </a: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психолого-педагогической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компетентности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учителей (педагогов).</a:t>
            </a:r>
            <a:endParaRPr lang="ru-RU" sz="12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 по совершенствованию </a:t>
            </a: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коммуникативной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компетентности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учителей (педагогов).</a:t>
            </a:r>
            <a:endParaRPr lang="ru-RU" sz="12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в которую включены модули, одновременно отражающие ключевые направления профессионального развития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(педагога): </a:t>
            </a: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предметное, методическое, психолого-педагогическое, коммуникативное.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которая формирует у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учителя(педагога)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навыки развития у обучающихся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метапредметных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умений (например, креативность, критическое мышление, умение решать проблемы и др.).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которая формирует у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навыки работы в поликультурной или многоязычной среде.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которая формирует у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навыки в области цифровых технологий применительно к работе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(педагога).</a:t>
            </a:r>
            <a:endParaRPr lang="ru-RU" sz="12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которая формирует у </a:t>
            </a:r>
            <a:r>
              <a:rPr lang="ru-RU" sz="12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навыки обучения детей с ограниченными возможностями здоровья (ОВЗ).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ПК, которая развивает у </a:t>
            </a:r>
            <a:r>
              <a:rPr lang="ru-RU" sz="12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 (педагога)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навыки оценивания обучающихся.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ПК по подготовке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тьюторов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области цифровых технологий.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Дистанционная программа ПК для отдельных категорий участников: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старших воспитателей, учителей обществознания, географии, педагогов ДОД.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Иное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15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019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835696" y="52695"/>
            <a:ext cx="4248472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Нововведения в 2019 году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50597"/>
            <a:ext cx="8655093" cy="4242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Обязательные модули:</a:t>
            </a:r>
            <a:endParaRPr lang="ru-RU" sz="1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антикоррупционного мышления участников образовательного процесса» (2-4 часа).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«Противодействие терроризма и экстремизма» (2-4 часа).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«Финансовая грамотность» (2-4 часа).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«Формирование навыков оказания первой помощи» (8 часов).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«ФГОС НОО с ОВЗ и ФГОС НОО с у/о» (для учителей начальной школы).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«Цифровые технологии в образовании (применительно к работе учителя, педагога)» (8 часов).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проведения ПК:</a:t>
            </a:r>
            <a:endParaRPr lang="ru-RU" sz="1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Очная форма обучения для всех категорий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Модуль в программах ПК в дистанционном формате (16, 24, 36 часов):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- для учителей-предметников, учителей начальных классов и педагогов ДОО, ДОД </a:t>
            </a: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высшей кв. кат.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36 часов;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- для педагогов </a:t>
            </a: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первой кв. категории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24 часа;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- для педагогов </a:t>
            </a: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 категории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16 часов.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Объем программ:</a:t>
            </a:r>
            <a:endParaRPr lang="ru-RU" sz="1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64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(72) часа – педагоги ДОО, ДОД, учителя начальных классов, педагоги-психологи, педагоги-библиотекари.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96 часов -  учителя-предметники, учителя-дефектологи.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72-108 часов – руководители ОО.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112, 185 часов – педагоги, показавшие удовлетворительный и неудовлетворительный уровни владения профессиональными компетенциями (зона низкого качества).   </a:t>
            </a: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80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331640" y="1923678"/>
            <a:ext cx="6768753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О проектах профессионального роста учителей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392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21" y="0"/>
            <a:ext cx="9144776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618456" y="2067694"/>
          <a:ext cx="7933153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33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7824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«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Учитель-эксперт»:</a:t>
                      </a:r>
                      <a:r>
                        <a:rPr lang="ru-RU" sz="1400" b="0" baseline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подали 210 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– </a:t>
                      </a:r>
                      <a:r>
                        <a:rPr lang="ru-RU" sz="1400" b="0" baseline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отобрано</a:t>
                      </a:r>
                      <a:r>
                        <a:rPr lang="ru-RU" sz="1400" b="0" baseline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108 педагогов 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/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10 000 рублей ежемесячно/</a:t>
                      </a:r>
                    </a:p>
                    <a:p>
                      <a:pPr marL="342900" indent="-342900" algn="l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endParaRPr lang="ru-RU" sz="14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  <a:p>
                      <a:pPr marL="342900" indent="-342900" algn="l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«Учитель- наставник»: </a:t>
                      </a:r>
                      <a:r>
                        <a:rPr lang="ru-RU" sz="14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подали 625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– </a:t>
                      </a:r>
                      <a:r>
                        <a:rPr lang="ru-RU" sz="1400" b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отобрано 150 педагогов 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/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8 000 рублей ежемесячно/</a:t>
                      </a:r>
                    </a:p>
                    <a:p>
                      <a:pPr marL="342900" indent="-342900" algn="l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endParaRPr lang="ru-RU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  <a:p>
                      <a:pPr marL="342900" indent="-342900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«Учитель- мастер»: </a:t>
                      </a:r>
                      <a:r>
                        <a:rPr lang="ru-RU" sz="14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подали 418 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– </a:t>
                      </a:r>
                      <a:r>
                        <a:rPr lang="ru-RU" sz="1400" b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отобрано 250 педагогов 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/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5 000 рублей ежемесячно/</a:t>
                      </a:r>
                    </a:p>
                    <a:p>
                      <a:pPr marL="342900" indent="-342900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endParaRPr lang="ru-RU" sz="1400" b="0" dirty="0" smtClean="0">
                        <a:solidFill>
                          <a:srgbClr val="002060"/>
                        </a:solidFill>
                        <a:latin typeface="+mn-lt"/>
                        <a:cs typeface="Times New Roman" pitchFamily="18" charset="0"/>
                      </a:endParaRPr>
                    </a:p>
                    <a:p>
                      <a:pPr marL="342900" indent="-342900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«Старший учитель»: </a:t>
                      </a:r>
                      <a:r>
                        <a:rPr lang="ru-RU" sz="1400" b="1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cs typeface="Times New Roman" pitchFamily="18" charset="0"/>
                        </a:rPr>
                        <a:t>одали 396 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– </a:t>
                      </a:r>
                      <a:r>
                        <a:rPr lang="ru-RU" sz="1400" b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отобрано 200 педагогов 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/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4 000 рублей ежемесячно/</a:t>
                      </a: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endParaRPr lang="ru-RU" sz="16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+mn-cs"/>
                      </a:endParaRP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endParaRPr lang="ru-RU" sz="9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Times New Roman" pitchFamily="18" charset="0"/>
                      </a:endParaRPr>
                    </a:p>
                    <a:p>
                      <a:pPr marL="0" indent="0">
                        <a:lnSpc>
                          <a:spcPts val="2300"/>
                        </a:lnSpc>
                        <a:buFont typeface="Wingdings" pitchFamily="2" charset="2"/>
                        <a:buNone/>
                      </a:pPr>
                      <a:r>
                        <a:rPr lang="ru-RU" sz="1600" b="1" i="1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  Всего </a:t>
                      </a:r>
                      <a:r>
                        <a:rPr lang="ru-RU" sz="16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подали</a:t>
                      </a:r>
                      <a:r>
                        <a:rPr lang="ru-RU" sz="1600" b="1" i="1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1649</a:t>
                      </a:r>
                      <a:r>
                        <a:rPr lang="ru-RU" sz="1600" b="1" i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/</a:t>
                      </a:r>
                      <a:r>
                        <a:rPr lang="ru-RU" sz="1600" b="1" i="1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отобрано: 708 </a:t>
                      </a:r>
                      <a:r>
                        <a:rPr lang="ru-RU" sz="1600" b="1" i="1" dirty="0" err="1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грантополучателей</a:t>
                      </a:r>
                      <a:endParaRPr lang="ru-RU" sz="1600" b="1" i="1" baseline="0" dirty="0" smtClean="0">
                        <a:solidFill>
                          <a:srgbClr val="C00000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558723" y="123478"/>
            <a:ext cx="79928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cs typeface="Times New Roman" pitchFamily="18" charset="0"/>
              </a:rPr>
              <a:t>Грантовая</a:t>
            </a:r>
            <a:r>
              <a:rPr lang="ru-RU" sz="20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cs typeface="Times New Roman" pitchFamily="18" charset="0"/>
              </a:rPr>
              <a:t> поддержка профессионального роста учителей Республики Татарстан</a:t>
            </a:r>
            <a:endParaRPr lang="ru-RU" sz="20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9566" y="841613"/>
            <a:ext cx="761484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None/>
            </a:pP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гранта –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мотивация на профессиональное развитие и наставническую деятельность      </a:t>
            </a:r>
          </a:p>
          <a:p>
            <a:pPr marL="342900" indent="-342900">
              <a:buNone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(с молодыми учителями и учителями с профессиональными дефицитами)</a:t>
            </a:r>
          </a:p>
          <a:p>
            <a:pPr marL="342900" indent="-342900">
              <a:buNone/>
            </a:pP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номинации гранта: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8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776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7"/>
          <p:cNvSpPr txBox="1">
            <a:spLocks/>
          </p:cNvSpPr>
          <p:nvPr/>
        </p:nvSpPr>
        <p:spPr>
          <a:xfrm>
            <a:off x="611560" y="123478"/>
            <a:ext cx="7772400" cy="58291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Times New Roman" pitchFamily="18" charset="0"/>
              </a:rPr>
              <a:t>Региональные инновационные </a:t>
            </a:r>
            <a:r>
              <a:rPr lang="ru-RU" sz="20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Times New Roman" pitchFamily="18" charset="0"/>
              </a:rPr>
              <a:t>площадки </a:t>
            </a:r>
            <a:r>
              <a:rPr lang="ru-RU" sz="20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Times New Roman" pitchFamily="18" charset="0"/>
              </a:rPr>
              <a:t>(РИП)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3304" y="709785"/>
            <a:ext cx="7419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</a:rPr>
              <a:t>Цель гранта - </a:t>
            </a:r>
            <a:r>
              <a:rPr lang="ru-RU" sz="16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стимулирование </a:t>
            </a:r>
            <a:r>
              <a:rPr lang="ru-RU" sz="1600" dirty="0">
                <a:solidFill>
                  <a:srgbClr val="0070C0"/>
                </a:solidFill>
                <a:cs typeface="Times New Roman" panose="02020603050405020304" pitchFamily="18" charset="0"/>
              </a:rPr>
              <a:t>инновационной деятельности образовательных организаций для повышения качества образования в Республике </a:t>
            </a:r>
            <a:r>
              <a:rPr lang="ru-RU" sz="16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Татарстан</a:t>
            </a:r>
            <a:endParaRPr lang="ru-RU" sz="16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3304" y="1536359"/>
            <a:ext cx="8139137" cy="2500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  <a:tabLst>
                <a:tab pos="540385" algn="l"/>
                <a:tab pos="810260" algn="l"/>
                <a:tab pos="6391275" algn="l"/>
              </a:tabLst>
            </a:pPr>
            <a:r>
              <a:rPr lang="ru-RU" sz="1400" b="1" spc="1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Два вида площадок:</a:t>
            </a:r>
            <a:endParaRPr lang="ru-RU" sz="1400" b="1" dirty="0" smtClean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algn="just" fontAlgn="base">
              <a:lnSpc>
                <a:spcPts val="1100"/>
              </a:lnSpc>
              <a:tabLst>
                <a:tab pos="540385" algn="l"/>
                <a:tab pos="810260" algn="l"/>
                <a:tab pos="6391275" algn="l"/>
              </a:tabLst>
            </a:pPr>
            <a:endParaRPr lang="ru-RU" sz="1000" b="1" dirty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marL="171450" indent="-171450" algn="just" fontAlgn="base">
              <a:lnSpc>
                <a:spcPts val="1100"/>
              </a:lnSpc>
              <a:buFont typeface="Wingdings" panose="05000000000000000000" pitchFamily="2" charset="2"/>
              <a:buChar char="Ø"/>
              <a:tabLst>
                <a:tab pos="540385" algn="l"/>
                <a:tab pos="810260" algn="l"/>
                <a:tab pos="6391275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Первый вид </a:t>
            </a:r>
            <a:r>
              <a:rPr lang="ru-RU" sz="1400" spc="10" dirty="0" smtClean="0">
                <a:latin typeface="Times New Roman"/>
                <a:ea typeface="Calibri"/>
                <a:cs typeface="Times New Roman"/>
              </a:rPr>
              <a:t>– </a:t>
            </a:r>
            <a:r>
              <a:rPr lang="ru-RU" sz="14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организации высшего, профессионального, дополнительного профессионального образования педагогического профиля</a:t>
            </a:r>
          </a:p>
          <a:p>
            <a:pPr marL="171450" indent="-171450" algn="just" fontAlgn="base">
              <a:lnSpc>
                <a:spcPts val="1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  <a:tab pos="810260" algn="l"/>
                <a:tab pos="6391275" algn="l"/>
              </a:tabLst>
            </a:pPr>
            <a:endParaRPr lang="ru-RU" sz="1400" dirty="0">
              <a:ea typeface="Calibri"/>
              <a:cs typeface="Times New Roman"/>
            </a:endParaRPr>
          </a:p>
          <a:p>
            <a:pPr marL="171450" indent="-171450" algn="just" fontAlgn="base">
              <a:lnSpc>
                <a:spcPts val="11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  <a:tab pos="810260" algn="l"/>
                <a:tab pos="6391275" algn="l"/>
              </a:tabLs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Второй вид </a:t>
            </a:r>
            <a:r>
              <a:rPr lang="ru-RU" sz="1400" spc="10" dirty="0" smtClean="0">
                <a:latin typeface="Times New Roman"/>
                <a:ea typeface="Calibri"/>
                <a:cs typeface="Times New Roman"/>
              </a:rPr>
              <a:t>– </a:t>
            </a:r>
            <a:r>
              <a:rPr lang="ru-RU" sz="1400" spc="1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общеобразовательные организации</a:t>
            </a:r>
            <a:r>
              <a:rPr lang="ru-RU" sz="1400" spc="1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spc="1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(детские сады, школы, учреждения дополнительного образования детей)</a:t>
            </a:r>
          </a:p>
          <a:p>
            <a:pPr marL="171450" indent="-171450" algn="just" fontAlgn="base">
              <a:lnSpc>
                <a:spcPts val="11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  <a:tab pos="810260" algn="l"/>
                <a:tab pos="6391275" algn="l"/>
              </a:tabLst>
            </a:pPr>
            <a:endParaRPr lang="ru-RU" sz="1200" b="1" spc="10" dirty="0" smtClean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  <a:tabLst>
                <a:tab pos="540385" algn="l"/>
                <a:tab pos="810260" algn="l"/>
                <a:tab pos="6391275" algn="l"/>
              </a:tabLst>
            </a:pPr>
            <a:r>
              <a:rPr lang="ru-RU" sz="1400" b="1" spc="1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Грант предоставляется для разработки, апробации и внедрения инновационного продукта</a:t>
            </a:r>
          </a:p>
          <a:p>
            <a:pPr algn="just" fontAlgn="base">
              <a:lnSpc>
                <a:spcPct val="115000"/>
              </a:lnSpc>
              <a:spcAft>
                <a:spcPts val="0"/>
              </a:spcAft>
              <a:tabLst>
                <a:tab pos="540385" algn="l"/>
                <a:tab pos="810260" algn="l"/>
                <a:tab pos="6391275" algn="l"/>
              </a:tabLst>
            </a:pPr>
            <a:endParaRPr lang="ru-RU" sz="800" b="1" spc="10" dirty="0" smtClean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  <a:tabLst>
                <a:tab pos="540385" algn="l"/>
                <a:tab pos="810260" algn="l"/>
                <a:tab pos="6391275" algn="l"/>
              </a:tabLst>
            </a:pPr>
            <a:endParaRPr lang="ru-RU" sz="800" b="1" spc="10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 fontAlgn="base">
              <a:lnSpc>
                <a:spcPts val="1000"/>
              </a:lnSpc>
              <a:spcAft>
                <a:spcPts val="0"/>
              </a:spcAft>
              <a:tabLst>
                <a:tab pos="540385" algn="l"/>
                <a:tab pos="810260" algn="l"/>
                <a:tab pos="6391275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Размеры </a:t>
            </a: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гранта:</a:t>
            </a:r>
            <a:endParaRPr lang="ru-RU" sz="1400" b="1" dirty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marL="171450" indent="-171450" algn="just" fontAlgn="base">
              <a:lnSpc>
                <a:spcPts val="1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  <a:tab pos="810260" algn="l"/>
                <a:tab pos="6391275" algn="l"/>
              </a:tabLst>
            </a:pPr>
            <a:endParaRPr lang="ru-RU" sz="1400" b="1" dirty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marL="171450" indent="-171450" algn="just" fontAlgn="base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  <a:tab pos="810260" algn="l"/>
                <a:tab pos="6391275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1 000,0 тыс. рублей</a:t>
            </a:r>
            <a:r>
              <a:rPr lang="ru-RU" sz="1400" b="1" spc="1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b="1" spc="10" dirty="0" smtClean="0">
                <a:latin typeface="Times New Roman"/>
                <a:ea typeface="Calibri"/>
                <a:cs typeface="Times New Roman"/>
              </a:rPr>
              <a:t>– </a:t>
            </a:r>
            <a:r>
              <a:rPr lang="ru-RU" sz="1400" spc="1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площадкам </a:t>
            </a:r>
            <a:r>
              <a:rPr lang="ru-RU" sz="1400" spc="1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первого вида, занявшим </a:t>
            </a:r>
            <a:r>
              <a:rPr lang="ru-RU" sz="1400" b="1" spc="1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с </a:t>
            </a:r>
            <a:r>
              <a:rPr lang="ru-RU" sz="1400" b="1" spc="1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1 по 8 </a:t>
            </a:r>
            <a:r>
              <a:rPr lang="ru-RU" sz="1400" b="1" spc="1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место</a:t>
            </a:r>
            <a:endParaRPr lang="ru-RU" sz="800" b="1" spc="10" dirty="0">
              <a:latin typeface="Times New Roman"/>
              <a:ea typeface="Calibri"/>
              <a:cs typeface="Times New Roman"/>
            </a:endParaRPr>
          </a:p>
          <a:p>
            <a:pPr marL="171450" indent="-171450" algn="just" fontAlgn="base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  <a:tab pos="810260" algn="l"/>
                <a:tab pos="6391275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500,0 тыс. рублей</a:t>
            </a:r>
            <a:r>
              <a:rPr lang="ru-RU" sz="1400" b="1" spc="1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b="1" spc="10" dirty="0" smtClean="0">
                <a:latin typeface="Times New Roman"/>
                <a:ea typeface="Calibri"/>
                <a:cs typeface="Times New Roman"/>
              </a:rPr>
              <a:t>– </a:t>
            </a:r>
            <a:r>
              <a:rPr lang="ru-RU" sz="1400" spc="1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площадкам </a:t>
            </a:r>
            <a:r>
              <a:rPr lang="ru-RU" sz="1400" spc="1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второго вида, </a:t>
            </a:r>
            <a:r>
              <a:rPr lang="ru-RU" sz="1400" spc="1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занявшим </a:t>
            </a:r>
            <a:r>
              <a:rPr lang="ru-RU" sz="1400" b="1" spc="1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с </a:t>
            </a:r>
            <a:r>
              <a:rPr lang="ru-RU" sz="1400" b="1" spc="1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1 по 24 </a:t>
            </a:r>
            <a:r>
              <a:rPr lang="ru-RU" sz="1400" b="1" spc="1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место</a:t>
            </a:r>
            <a:endParaRPr lang="ru-RU" sz="1400" b="1" spc="10" dirty="0">
              <a:solidFill>
                <a:srgbClr val="C00000"/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6365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331640" y="1923678"/>
            <a:ext cx="6768753" cy="32711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Спасибо за внимание!</a:t>
            </a:r>
            <a:endParaRPr lang="ru-RU" sz="18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44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3800" cy="51905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028" t="18872" r="24017" b="10607"/>
          <a:stretch/>
        </p:blipFill>
        <p:spPr>
          <a:xfrm>
            <a:off x="323528" y="44262"/>
            <a:ext cx="8352928" cy="466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646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3800" cy="51905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303" t="18853" r="23778" b="11626"/>
          <a:stretch/>
        </p:blipFill>
        <p:spPr>
          <a:xfrm>
            <a:off x="709472" y="339502"/>
            <a:ext cx="7704856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348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3800" cy="51905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513" t="18200" r="24400" b="11801"/>
          <a:stretch/>
        </p:blipFill>
        <p:spPr>
          <a:xfrm>
            <a:off x="637464" y="195486"/>
            <a:ext cx="7848872" cy="44094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15616" y="1851670"/>
            <a:ext cx="5688632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94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21" y="-22726"/>
            <a:ext cx="9123800" cy="52360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1074820" y="2355726"/>
            <a:ext cx="6913719" cy="594066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6">
                  <a:lumMod val="50000"/>
                </a:schemeClr>
              </a:buClr>
              <a:buNone/>
            </a:pPr>
            <a:endParaRPr lang="ru-RU" sz="1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76894" y="4232489"/>
            <a:ext cx="6369105" cy="323159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algn="ctr">
              <a:spcBef>
                <a:spcPts val="1000"/>
              </a:spcBef>
              <a:defRPr/>
            </a:pPr>
            <a:endParaRPr lang="ru-RU" sz="15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700413"/>
            <a:ext cx="73720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Указ Президента Российской Федерации №204 от 07.07.2018 года</a:t>
            </a:r>
            <a:endParaRPr lang="ru-RU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11345" y="1188041"/>
            <a:ext cx="3318629" cy="307777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ФП «Современная школа»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07946" y="1992225"/>
            <a:ext cx="3318394" cy="307777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ФП «Современные родители»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98886" y="1590133"/>
            <a:ext cx="3318629" cy="307777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ФП «Успех каждого ребенка»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07946" y="2395803"/>
            <a:ext cx="3318629" cy="307771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34" tIns="45717" rIns="91434" bIns="45717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ФП «Цифровая школа»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252536" y="79920"/>
            <a:ext cx="90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Национальный проект «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Развитие образования</a:t>
            </a:r>
            <a:r>
              <a:rPr lang="ru-RU" sz="16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»</a:t>
            </a:r>
            <a:endParaRPr lang="ru-RU" sz="16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695000" y="2776594"/>
            <a:ext cx="3318629" cy="307771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34" tIns="45717" rIns="91434" bIns="45717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ФП «Учитель будущего»</a:t>
            </a:r>
            <a:endParaRPr lang="ru-RU" sz="1400" dirty="0" smtClean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84995" y="3584989"/>
            <a:ext cx="3318629" cy="307771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34" tIns="45717" rIns="91434" bIns="45717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ФП «Новые возможности для каждого»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684995" y="3178923"/>
            <a:ext cx="3318629" cy="307771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34" tIns="45717" rIns="91434" bIns="45717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ФП «Молодые профессионалы»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684906" y="3988871"/>
            <a:ext cx="3318629" cy="307771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34" tIns="45717" rIns="91434" bIns="45717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ФП «Социальная активность»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579955" y="1983385"/>
            <a:ext cx="1078988" cy="1569654"/>
          </a:xfrm>
          <a:prstGeom prst="rect">
            <a:avLst/>
          </a:prstGeom>
          <a:ln w="12700">
            <a:noFill/>
          </a:ln>
        </p:spPr>
        <p:txBody>
          <a:bodyPr wrap="square" lIns="91434" tIns="45717" rIns="91434" bIns="45717">
            <a:spAutoFit/>
          </a:bodyPr>
          <a:lstStyle/>
          <a:p>
            <a:r>
              <a:rPr lang="ru-RU" sz="9600" b="1" dirty="0" smtClean="0">
                <a:solidFill>
                  <a:srgbClr val="0070C0"/>
                </a:solidFill>
              </a:rPr>
              <a:t>9</a:t>
            </a:r>
            <a:endParaRPr lang="ru-RU" sz="9600" dirty="0" smtClean="0">
              <a:solidFill>
                <a:srgbClr val="0070C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684906" y="4374721"/>
            <a:ext cx="3325323" cy="461659"/>
          </a:xfrm>
          <a:prstGeom prst="rect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34" tIns="45717" rIns="91434" bIns="45717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ФП «Повышение конкурентоспособности российского высшего образования»</a:t>
            </a:r>
            <a:endParaRPr lang="ru-RU" sz="1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44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3800" cy="51905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1074820" y="2355726"/>
            <a:ext cx="6913719" cy="594066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6">
                  <a:lumMod val="50000"/>
                </a:schemeClr>
              </a:buClr>
              <a:buNone/>
            </a:pPr>
            <a:endParaRPr lang="ru-RU" sz="1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76894" y="4232489"/>
            <a:ext cx="6369105" cy="323159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algn="ctr">
              <a:spcBef>
                <a:spcPts val="1000"/>
              </a:spcBef>
              <a:defRPr/>
            </a:pPr>
            <a:endParaRPr lang="ru-RU" sz="15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8045" y="2056424"/>
            <a:ext cx="2801908" cy="830997"/>
          </a:xfrm>
          <a:prstGeom prst="rect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Новая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модель аттестации </a:t>
            </a:r>
            <a:endParaRPr lang="ru-RU" sz="1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(оценка 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компетентности педагога на основе единых федеральных  оценочных материалов (ЕФОМ): предметные, методические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, психолого-педагогические</a:t>
            </a:r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, коммуникативные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700727" y="2086419"/>
            <a:ext cx="2749045" cy="1015663"/>
          </a:xfrm>
          <a:prstGeom prst="rect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Персонифицированное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повышение квалификации </a:t>
            </a:r>
          </a:p>
          <a:p>
            <a:pPr algn="ctr"/>
            <a:r>
              <a:rPr lang="ru-RU" sz="900" dirty="0">
                <a:solidFill>
                  <a:schemeClr val="tx2">
                    <a:lumMod val="75000"/>
                  </a:schemeClr>
                </a:solidFill>
              </a:rPr>
              <a:t>(по результатам оценки должно быть обеспечено персонифицированное ПК учителя, совершенствование системы ПК</a:t>
            </a:r>
            <a:r>
              <a:rPr lang="ru-RU" sz="9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ru-RU" sz="8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9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359961" y="2521014"/>
            <a:ext cx="1459941" cy="8871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390973" y="2695262"/>
            <a:ext cx="14599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НСУР</a:t>
            </a:r>
            <a:endParaRPr lang="ru-RU" sz="32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1326" y="3078942"/>
            <a:ext cx="2868627" cy="769441"/>
          </a:xfrm>
          <a:prstGeom prst="rect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Мотивация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стимулирование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ru-RU" sz="1200" u="sng" dirty="0" smtClean="0">
                <a:solidFill>
                  <a:schemeClr val="tx2">
                    <a:lumMod val="75000"/>
                  </a:schemeClr>
                </a:solidFill>
              </a:rPr>
              <a:t>повышение престижа профессии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: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000" dirty="0" smtClean="0">
                <a:solidFill>
                  <a:schemeClr val="tx2">
                    <a:lumMod val="75000"/>
                  </a:schemeClr>
                </a:solidFill>
              </a:rPr>
              <a:t>конкурсы профессионального мастерства, </a:t>
            </a:r>
            <a:r>
              <a:rPr lang="ru-RU" sz="1000" dirty="0">
                <a:solidFill>
                  <a:schemeClr val="tx2">
                    <a:lumMod val="75000"/>
                  </a:schemeClr>
                </a:solidFill>
              </a:rPr>
              <a:t>гранты профессионального </a:t>
            </a:r>
            <a:r>
              <a:rPr lang="ru-RU" sz="1000" dirty="0" smtClean="0">
                <a:solidFill>
                  <a:schemeClr val="tx2">
                    <a:lumMod val="75000"/>
                  </a:schemeClr>
                </a:solidFill>
              </a:rPr>
              <a:t>роста)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669403" y="3078942"/>
            <a:ext cx="2721145" cy="738658"/>
          </a:xfrm>
          <a:prstGeom prst="rect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34" tIns="45717" rIns="91434" bIns="45717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Педагогическое образование </a:t>
            </a: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000" dirty="0">
                <a:solidFill>
                  <a:schemeClr val="tx2">
                    <a:lumMod val="75000"/>
                  </a:schemeClr>
                </a:solidFill>
              </a:rPr>
              <a:t>(целевое обучение будущих педагогов, </a:t>
            </a:r>
            <a:r>
              <a:rPr lang="ru-RU" sz="1000" dirty="0" smtClean="0">
                <a:solidFill>
                  <a:schemeClr val="tx2">
                    <a:lumMod val="75000"/>
                  </a:schemeClr>
                </a:solidFill>
              </a:rPr>
              <a:t>независимая оценка профессиональных компетенций выпускников вузов)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32811" y="3968111"/>
            <a:ext cx="2376264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00" b="1" u="sng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СКВОЗНЫЕ МЕТОДЫ: </a:t>
            </a:r>
          </a:p>
          <a:p>
            <a:pPr algn="ctr"/>
            <a:endParaRPr lang="ru-RU" sz="3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7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ЦИФРОВЫЕ ТЕХНОЛОГИИ</a:t>
            </a:r>
          </a:p>
          <a:p>
            <a:pPr algn="ctr"/>
            <a:endParaRPr lang="ru-RU" sz="3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700" dirty="0">
                <a:solidFill>
                  <a:srgbClr val="C00000"/>
                </a:solidFill>
                <a:latin typeface="Arial Black" panose="020B0A04020102020204" pitchFamily="34" charset="0"/>
              </a:rPr>
              <a:t>НАСТАВНИЧЕСТВО</a:t>
            </a:r>
          </a:p>
          <a:p>
            <a:pPr algn="ctr"/>
            <a:endParaRPr lang="ru-RU" sz="3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7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СООБЩЕСТВА</a:t>
            </a:r>
            <a:endParaRPr lang="ru-RU" sz="7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3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ru-RU" sz="7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ПРОФКОНКУРСЫ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1654" y="669189"/>
            <a:ext cx="66394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i="1" u="sng" dirty="0">
                <a:solidFill>
                  <a:srgbClr val="0070C0"/>
                </a:solidFill>
                <a:latin typeface="Arial Black" pitchFamily="34" charset="0"/>
                <a:cs typeface="Arial" panose="020B0604020202020204" pitchFamily="34" charset="0"/>
              </a:rPr>
              <a:t>Задача: </a:t>
            </a:r>
            <a:r>
              <a:rPr lang="ru-RU" sz="1100" i="1" dirty="0">
                <a:solidFill>
                  <a:srgbClr val="0070C0"/>
                </a:solidFill>
                <a:latin typeface="Arial Black" pitchFamily="34" charset="0"/>
                <a:cs typeface="Arial" panose="020B0604020202020204" pitchFamily="34" charset="0"/>
              </a:rPr>
              <a:t>внедрение </a:t>
            </a:r>
            <a:r>
              <a:rPr lang="ru-RU" sz="1100" i="1" dirty="0" smtClean="0">
                <a:solidFill>
                  <a:srgbClr val="0070C0"/>
                </a:solidFill>
                <a:latin typeface="Arial Black" pitchFamily="34" charset="0"/>
                <a:cs typeface="Arial" panose="020B0604020202020204" pitchFamily="34" charset="0"/>
              </a:rPr>
              <a:t>национальной системы учительского роста (НСУР), </a:t>
            </a:r>
            <a:r>
              <a:rPr lang="ru-RU" sz="1100" i="1" dirty="0">
                <a:solidFill>
                  <a:srgbClr val="0070C0"/>
                </a:solidFill>
                <a:latin typeface="Arial Black" pitchFamily="34" charset="0"/>
                <a:cs typeface="Arial" panose="020B0604020202020204" pitchFamily="34" charset="0"/>
              </a:rPr>
              <a:t>охватывающей не менее 50% учителей школ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1326" y="1138303"/>
            <a:ext cx="84824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Ожидаемый результат</a:t>
            </a:r>
            <a:r>
              <a:rPr lang="ru-RU" sz="11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- 50% учителей вовлечены в </a:t>
            </a:r>
            <a:r>
              <a:rPr lang="ru-RU" sz="11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национальную систему учительского роста (НСУР)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функционируют центры непрерывного развития и аккредитационные центры   профмастерства педагогов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245615" y="177616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Национальная система учительского роста (НСУР)</a:t>
            </a:r>
          </a:p>
        </p:txBody>
      </p:sp>
    </p:spTree>
    <p:extLst>
      <p:ext uri="{BB962C8B-B14F-4D97-AF65-F5344CB8AC3E}">
        <p14:creationId xmlns:p14="http://schemas.microsoft.com/office/powerpoint/2010/main" val="35863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71600" y="8744"/>
            <a:ext cx="7438866" cy="198747"/>
          </a:xfrm>
        </p:spPr>
        <p:txBody>
          <a:bodyPr>
            <a:noAutofit/>
          </a:bodyPr>
          <a:lstStyle/>
          <a:p>
            <a:pPr defTabSz="1219019"/>
            <a:r>
              <a:rPr lang="ru-RU" sz="16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Об объемах повышения квалификации в 2016-2018 годы</a:t>
            </a:r>
            <a:endParaRPr lang="ru-RU" sz="16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451123"/>
              </p:ext>
            </p:extLst>
          </p:nvPr>
        </p:nvGraphicFramePr>
        <p:xfrm>
          <a:off x="216104" y="313874"/>
          <a:ext cx="8388344" cy="4539386"/>
        </p:xfrm>
        <a:graphic>
          <a:graphicData uri="http://schemas.openxmlformats.org/drawingml/2006/table">
            <a:tbl>
              <a:tblPr firstRow="1" firstCol="1" bandRow="1"/>
              <a:tblGrid>
                <a:gridCol w="267515">
                  <a:extLst>
                    <a:ext uri="{9D8B030D-6E8A-4147-A177-3AD203B41FA5}">
                      <a16:colId xmlns:a16="http://schemas.microsoft.com/office/drawing/2014/main" val="4170877694"/>
                    </a:ext>
                  </a:extLst>
                </a:gridCol>
                <a:gridCol w="4137026">
                  <a:extLst>
                    <a:ext uri="{9D8B030D-6E8A-4147-A177-3AD203B41FA5}">
                      <a16:colId xmlns:a16="http://schemas.microsoft.com/office/drawing/2014/main" val="2765894951"/>
                    </a:ext>
                  </a:extLst>
                </a:gridCol>
                <a:gridCol w="1379009">
                  <a:extLst>
                    <a:ext uri="{9D8B030D-6E8A-4147-A177-3AD203B41FA5}">
                      <a16:colId xmlns:a16="http://schemas.microsoft.com/office/drawing/2014/main" val="2791704051"/>
                    </a:ext>
                  </a:extLst>
                </a:gridCol>
                <a:gridCol w="1380658">
                  <a:extLst>
                    <a:ext uri="{9D8B030D-6E8A-4147-A177-3AD203B41FA5}">
                      <a16:colId xmlns:a16="http://schemas.microsoft.com/office/drawing/2014/main" val="137891451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964837792"/>
                    </a:ext>
                  </a:extLst>
                </a:gridCol>
              </a:tblGrid>
              <a:tr h="16964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организации  (</a:t>
                      </a: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обучающая организация</a:t>
                      </a:r>
                      <a:r>
                        <a:rPr lang="ru-RU" sz="7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7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 </a:t>
                      </a:r>
                      <a:r>
                        <a:rPr lang="ru-RU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 </a:t>
                      </a:r>
                      <a:r>
                        <a:rPr lang="ru-RU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ru-RU" sz="11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-й)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 </a:t>
                      </a:r>
                      <a:r>
                        <a:rPr lang="ru-RU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 </a:t>
                      </a:r>
                      <a:r>
                        <a:rPr lang="ru-RU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(17 </a:t>
                      </a:r>
                      <a:r>
                        <a:rPr lang="ru-RU" sz="11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-й)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 </a:t>
                      </a:r>
                      <a:r>
                        <a:rPr lang="ru-RU" sz="11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ru-RU" sz="11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</a:t>
                      </a:r>
                      <a:r>
                        <a:rPr lang="ru-RU" sz="1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-й)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7873790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Казанский федеральный университет (КФУ)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7606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7388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7550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0006448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Набережночелнинский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госпедуниверситет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(НГПУ)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4585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4231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3791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6274985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Институт развития образования РТ (ИРО РТ)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4071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4571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4331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267464"/>
                  </a:ext>
                </a:extLst>
              </a:tr>
              <a:tr h="1418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16 262 (83%)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16190 (82%)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15672 (79%)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5705522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Республиканский центр внешкольной работы (РЦВР)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50068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Центр социально-гуманитарного образования (ЦСГО)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1624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037555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7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Межрегиональный институт ПК СНПО (МИПК СПО)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520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7484571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Казанский педагогический колледж (РЦ)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1093742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Нижнекамский педагогический колледж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6385656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Арский педагогический колледж им. </a:t>
                      </a: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Г.Тукая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(РЦ)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704962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Поволжская академия физкультуры и спорта (ПГАФКС)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0469876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Мензелинский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педколледж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им. </a:t>
                      </a: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М.Джалиля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293144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Лениногорский муз-худож. педагогический колледж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897967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7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Академия социального образования (АСО)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9454815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 управления ТИСБИ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690390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7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КНИТУ-КАИ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7424956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ИЭУП-КИУ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284950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Набережночел. гос. торгово-технол. институт( НГТТИ)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6451050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Казанский гос. институт культуры (КГИК)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7566142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Набережночелнинский педагогический колледж»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4751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АНО «Кванториум»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9680846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РОБО Ветеранов образования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9268354"/>
                  </a:ext>
                </a:extLst>
              </a:tr>
              <a:tr h="1170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ГБУ «НЦБЖ»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7521561"/>
                  </a:ext>
                </a:extLst>
              </a:tr>
              <a:tr h="2340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19509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19813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19814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012" marR="410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5526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18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3034</TotalTime>
  <Words>2841</Words>
  <Application>Microsoft Office PowerPoint</Application>
  <PresentationFormat>Экран (16:9)</PresentationFormat>
  <Paragraphs>1158</Paragraphs>
  <Slides>35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35</vt:i4>
      </vt:variant>
    </vt:vector>
  </HeadingPairs>
  <TitlesOfParts>
    <vt:vector size="44" baseType="lpstr">
      <vt:lpstr>Arial</vt:lpstr>
      <vt:lpstr>Arial Black</vt:lpstr>
      <vt:lpstr>Calibri</vt:lpstr>
      <vt:lpstr>Calibri Light</vt:lpstr>
      <vt:lpstr>Garamond</vt:lpstr>
      <vt:lpstr>Times New Roman</vt:lpstr>
      <vt:lpstr>Wingdings</vt:lpstr>
      <vt:lpstr>Тема Office</vt:lpstr>
      <vt:lpstr>Office Theme</vt:lpstr>
      <vt:lpstr>О реализации персонифицированной модели повышения квалификации  в 2016 - 2018 годах  и задачах на 2019 год    </vt:lpstr>
      <vt:lpstr>Повышение квалификации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 объемах повышения квалификации в 2016-2018 годы</vt:lpstr>
      <vt:lpstr>Анализ итогов отбора программ повышения квалификации в 2016-2018 годы</vt:lpstr>
      <vt:lpstr>Анализ реализации программ в 2018 году</vt:lpstr>
      <vt:lpstr>Пути решения неэффективности программ </vt:lpstr>
      <vt:lpstr>Презентация PowerPoint</vt:lpstr>
      <vt:lpstr>Об оценке качества</vt:lpstr>
      <vt:lpstr>Документы РФ от 27.12 2017 </vt:lpstr>
      <vt:lpstr>Независимая оценка качества ПК – Посткурсовой мониторинг </vt:lpstr>
      <vt:lpstr>Результаты посткурсового мониторинга за первое полугодие 2018 года</vt:lpstr>
      <vt:lpstr>Результаты посткурсового мониторинга в разрезе организаций (учителя-предметники) </vt:lpstr>
      <vt:lpstr>Результаты посткурсового мониторинга на примере МР  (учителя-предметники) </vt:lpstr>
      <vt:lpstr>Результаты посткурсового мониторинга в разрезе организаций (учителя-предметники) </vt:lpstr>
      <vt:lpstr>Результаты посткурсового мониторинга на примере РЦВР (педагоги ДОД) </vt:lpstr>
      <vt:lpstr>Об электронном документе</vt:lpstr>
      <vt:lpstr>Посткурсовой мониторинг  и электронный документ (личный кабинет педагога)</vt:lpstr>
      <vt:lpstr>Презентация PowerPoint</vt:lpstr>
      <vt:lpstr>Презентация PowerPoint</vt:lpstr>
      <vt:lpstr>Новое (актуальное) в системе повышения квалификации</vt:lpstr>
      <vt:lpstr>Рекомендации по совершенствованию системы повышения квалификации в рамках ФП «Учитель будущего»</vt:lpstr>
      <vt:lpstr>Повышение квалификации в 2019 году</vt:lpstr>
      <vt:lpstr>Периоды работы модуля в 2019 году</vt:lpstr>
      <vt:lpstr>Анкета 2019</vt:lpstr>
      <vt:lpstr>Нововведения в 2019 году</vt:lpstr>
      <vt:lpstr>О проектах профессионального роста учителей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service</dc:creator>
  <cp:lastModifiedBy>Пользователь Windows</cp:lastModifiedBy>
  <cp:revision>241</cp:revision>
  <dcterms:created xsi:type="dcterms:W3CDTF">2018-03-29T09:12:18Z</dcterms:created>
  <dcterms:modified xsi:type="dcterms:W3CDTF">2018-09-05T05:38:25Z</dcterms:modified>
</cp:coreProperties>
</file>